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539" r:id="rId4"/>
    <p:sldId id="488" r:id="rId5"/>
    <p:sldId id="511" r:id="rId6"/>
    <p:sldId id="497" r:id="rId7"/>
    <p:sldId id="498" r:id="rId8"/>
    <p:sldId id="501" r:id="rId9"/>
    <p:sldId id="499" r:id="rId10"/>
    <p:sldId id="500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10" r:id="rId19"/>
    <p:sldId id="509" r:id="rId20"/>
    <p:sldId id="512" r:id="rId21"/>
    <p:sldId id="514" r:id="rId22"/>
    <p:sldId id="518" r:id="rId23"/>
    <p:sldId id="519" r:id="rId24"/>
    <p:sldId id="517" r:id="rId25"/>
    <p:sldId id="520" r:id="rId26"/>
    <p:sldId id="521" r:id="rId27"/>
    <p:sldId id="523" r:id="rId28"/>
    <p:sldId id="522" r:id="rId29"/>
    <p:sldId id="524" r:id="rId30"/>
    <p:sldId id="525" r:id="rId31"/>
    <p:sldId id="526" r:id="rId32"/>
    <p:sldId id="530" r:id="rId33"/>
    <p:sldId id="531" r:id="rId34"/>
    <p:sldId id="535" r:id="rId35"/>
    <p:sldId id="536" r:id="rId36"/>
    <p:sldId id="537" r:id="rId37"/>
    <p:sldId id="538" r:id="rId38"/>
    <p:sldId id="527" r:id="rId39"/>
    <p:sldId id="528" r:id="rId40"/>
    <p:sldId id="529" r:id="rId41"/>
    <p:sldId id="532" r:id="rId42"/>
    <p:sldId id="533" r:id="rId43"/>
    <p:sldId id="534" r:id="rId44"/>
    <p:sldId id="540" r:id="rId45"/>
    <p:sldId id="541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C0F3-4BA3-4ACF-ACEC-743B80D7AC3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D8772-6ECB-4185-B6DF-B4CB17A9FC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27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6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56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0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0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5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64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175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961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658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005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11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732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757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6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97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24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235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377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767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029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40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02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675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068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053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816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86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1888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271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1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6477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73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3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8347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366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7048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6459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2E625-23B1-4E27-95E5-18B86AB61B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10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78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95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69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130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E625-23B1-4E27-95E5-18B86AB61BF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68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46A9F-3CD3-6E9E-8BA2-296ABB58B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71DF15-F940-FB0D-9871-391489B94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3CA0FE-27B0-74AD-FC56-BBBF92B1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C4DACE-C197-4748-C89D-C984BF51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A2A77D-7CC6-66A0-3A35-FF4A90A4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D7363-6D90-5601-D784-8FCAD0DB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68C23-C4EA-C9BE-75D1-6F461496A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DA550-8578-F15F-9AA3-48B87379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A5B36-B88F-5784-9DFF-0DC031CF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9DD1BC-4930-CAA4-A9D8-0AD33451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D01F367-5406-3CFB-7FDD-A7A78AB58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F336D1-5414-9E96-20F7-52A9ABF8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85DDB-0F96-C13F-C331-30393749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D1293-6298-02AA-AF9E-413A8AAE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EF85B0-87E7-7213-0EB3-E2DACC23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46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A88-91AF-4419-9C5E-B27B80701D9A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3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1CB-60BF-4878-93A1-947AD1A8C960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45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B75D-88F6-4F41-B704-C1B2118F4917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16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7786-F6FE-4E86-8547-B606B6AD67AC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69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1935-CA7C-453F-852F-7ED9909370DC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5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p\Desktop\logo-nocolor.png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2000"/>
          </a:blip>
          <a:srcRect/>
          <a:stretch>
            <a:fillRect/>
          </a:stretch>
        </p:blipFill>
        <p:spPr bwMode="auto">
          <a:xfrm>
            <a:off x="5087888" y="1591516"/>
            <a:ext cx="4608000" cy="46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50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0DD9-5E91-4B7D-B360-5380BBCCC4EB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21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DDC6-3376-4F23-BE19-A1614018BA85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2F9420-BB62-3C62-572D-E3A9A77F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830B9-449D-BEDD-4E1D-B1727C4E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55A632-BCFD-FEEE-4740-66D8FA65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92F9A-231E-E13F-0F8E-06984FBD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3085D-3B5C-D8C3-327C-F5C7FFEF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52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3C1-DAD0-4F93-A853-AA226DF7F939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8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51AB-897E-4F44-A343-A67FDB61CF95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076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AD5D-20E8-4316-B74E-4B1779000A71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31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52133-95B7-6B34-469A-BB1EC63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95239A-6C40-64E5-A564-88E2A3731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825F8-E718-D9F8-1600-683C61B8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B2AA4-24F5-4F70-AE82-0FBC7670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57B8E-7DA8-1F04-9E61-7C3C8CF8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82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D2977-B4B0-80E1-4A21-F018314A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2EB33-60E5-7B2D-B6EC-1EC028A6C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C0F0EF-314E-7668-A938-37B3F7578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F2289-FA9C-DFBE-8EEB-4D62B6EC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1AC4A7-9A12-DAED-00CD-1A5FDDB5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DD31FF-36A3-1E9E-672E-910F484D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9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FD4A9-9312-1E2E-D066-9E0C968B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A9DA30-0B09-FBE4-7217-A5753915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7D511A-5AE9-C643-8318-AC1DBB5CE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E7AF9A-5BF9-DE6F-83FA-757659FA8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62D0A7-54B3-371F-2C18-07D4BA53D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5F2DA0-87EB-8615-DCCE-682192C3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6DE3FD-EF8E-A3D8-ECEF-735AD3CD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751D77-2407-B343-6471-06016B43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92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D7209E-11E9-499A-141D-131FFC21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6B9096-9CB1-AE8D-018E-5F072F4B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37E8E4-A118-FA31-9298-1C0E88AA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553C77-6450-346B-BAF5-B6A34514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8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113376A-CE38-FA1E-DA39-C9AE1B4C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BC250-4D9D-4DFD-569A-F97A6EA1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A99D78-A231-A44F-C52C-D3FBF772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86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EE5A2-F4B4-8837-DD3A-E7BDC656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41F84E-7281-7EF5-55C9-A1BFDB2F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AC8360-1E32-97D4-0D7B-E3F559CB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771DB3-BAF0-6802-3006-1722987B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FBF4F-87A3-1E70-970E-9B0347B6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B64BF3-B47A-A83E-A85F-F41FC7C2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08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91654-78CD-8DA3-9C4E-6FFBCFC8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9D9BF5-97B6-6B66-B159-7CBCB17D1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DC1290-2196-3433-F0AA-266AFCAC8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0CE134-3CAF-D9BD-EEA6-5AB76E35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BC8C3B-3CA1-FEB2-EADC-01CE8617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59101C-9216-9B5D-D5AD-6293EC82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396B1C-1BD7-5AA4-7EC1-239A2CA2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0849FA-53DB-3346-C1B7-638F5F103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27CA35-F147-60B7-B20C-B862F71D4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62D0-2660-464E-BED8-0653E8291198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EDAFF7-C8D5-45D7-6078-7BE7401B1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97988-72E9-7457-266A-4169270E3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05B3-74B6-44D1-8584-2F415FE77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60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9ECED1B4-CF88-42E9-8D1D-4848B65BEF9D}" type="datetime1">
              <a:rPr lang="zh-CN" altLang="en-US" smtClean="0"/>
              <a:t>2024/9/12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514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2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2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34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5.xml"/><Relationship Id="rId18" Type="http://schemas.openxmlformats.org/officeDocument/2006/relationships/slide" Target="slide30.xml"/><Relationship Id="rId26" Type="http://schemas.openxmlformats.org/officeDocument/2006/relationships/slide" Target="slide41.xml"/><Relationship Id="rId3" Type="http://schemas.openxmlformats.org/officeDocument/2006/relationships/slide" Target="slide4.xml"/><Relationship Id="rId21" Type="http://schemas.openxmlformats.org/officeDocument/2006/relationships/slide" Target="slide33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29.xml"/><Relationship Id="rId25" Type="http://schemas.openxmlformats.org/officeDocument/2006/relationships/slide" Target="slide40.xml"/><Relationship Id="rId2" Type="http://schemas.openxmlformats.org/officeDocument/2006/relationships/notesSlide" Target="../notesSlides/notesSlide2.xml"/><Relationship Id="rId16" Type="http://schemas.openxmlformats.org/officeDocument/2006/relationships/slide" Target="slide28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24" Type="http://schemas.openxmlformats.org/officeDocument/2006/relationships/slide" Target="slide3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38.xml"/><Relationship Id="rId10" Type="http://schemas.openxmlformats.org/officeDocument/2006/relationships/slide" Target="slide21.xml"/><Relationship Id="rId19" Type="http://schemas.openxmlformats.org/officeDocument/2006/relationships/slide" Target="slide31.xml"/><Relationship Id="rId4" Type="http://schemas.openxmlformats.org/officeDocument/2006/relationships/slide" Target="slide6.xml"/><Relationship Id="rId9" Type="http://schemas.openxmlformats.org/officeDocument/2006/relationships/slide" Target="slide20.xml"/><Relationship Id="rId14" Type="http://schemas.openxmlformats.org/officeDocument/2006/relationships/slide" Target="slide26.xml"/><Relationship Id="rId22" Type="http://schemas.openxmlformats.org/officeDocument/2006/relationships/slide" Target="slide35.xml"/><Relationship Id="rId27" Type="http://schemas.openxmlformats.org/officeDocument/2006/relationships/slide" Target="slide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slide" Target="slide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ywu@iphy.ac.c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.iphy.ac.cn/eln/#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.iphy.ac.cn/eln/#/recusertyp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BE94BD0-3FC0-E479-3133-BADB23ACD51D}"/>
              </a:ext>
            </a:extLst>
          </p:cNvPr>
          <p:cNvSpPr/>
          <p:nvPr/>
        </p:nvSpPr>
        <p:spPr>
          <a:xfrm>
            <a:off x="1627541" y="3523842"/>
            <a:ext cx="8936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kern="100" dirty="0" err="1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MatElab</a:t>
            </a:r>
            <a:r>
              <a:rPr lang="zh-CN" altLang="en-US" sz="4400" b="1" kern="100" dirty="0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文献推荐栏目使用指南</a:t>
            </a:r>
            <a:endParaRPr lang="zh-CN" altLang="zh-CN" sz="4400" b="1" kern="100" dirty="0">
              <a:solidFill>
                <a:srgbClr val="315B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084AE45-7320-DBE2-9818-69023CEE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" y="10778"/>
            <a:ext cx="12180946" cy="3130190"/>
          </a:xfrm>
          <a:prstGeom prst="rect">
            <a:avLst/>
          </a:prstGeom>
          <a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9FD6EA9-117C-2EE9-AC15-8D69F38EDB25}"/>
              </a:ext>
            </a:extLst>
          </p:cNvPr>
          <p:cNvSpPr/>
          <p:nvPr/>
        </p:nvSpPr>
        <p:spPr>
          <a:xfrm>
            <a:off x="1524000" y="453530"/>
            <a:ext cx="686812" cy="40370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B7DC381-0AB8-24D1-5986-3D0840CB2FF7}"/>
              </a:ext>
            </a:extLst>
          </p:cNvPr>
          <p:cNvCxnSpPr/>
          <p:nvPr/>
        </p:nvCxnSpPr>
        <p:spPr>
          <a:xfrm rot="5400000">
            <a:off x="2109496" y="653000"/>
            <a:ext cx="404522" cy="3942"/>
          </a:xfrm>
          <a:prstGeom prst="line">
            <a:avLst/>
          </a:prstGeom>
          <a:ln w="19050">
            <a:solidFill>
              <a:srgbClr val="346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8905B744-A979-8FAA-F60B-51D0F7F41894}"/>
              </a:ext>
            </a:extLst>
          </p:cNvPr>
          <p:cNvSpPr/>
          <p:nvPr/>
        </p:nvSpPr>
        <p:spPr>
          <a:xfrm>
            <a:off x="2340580" y="467005"/>
            <a:ext cx="821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of Physics, CAS</a:t>
            </a:r>
            <a:endParaRPr lang="zh-CN" altLang="zh-CN" sz="1100" b="1" kern="100" dirty="0">
              <a:solidFill>
                <a:srgbClr val="315B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261A01-EBB8-A017-9DE8-A6EE29103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95" y="4619776"/>
            <a:ext cx="1839330" cy="183933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776934-A94F-365C-61FA-B4AB07FC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67" y="4619776"/>
            <a:ext cx="1839330" cy="18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2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927962" y="899140"/>
            <a:ext cx="1064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订阅个人感兴趣的期刊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专利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点击左数第二列上角♥后弹出期刊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专利列表，默认为全选，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可搜索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EAA877A-F50E-186B-5282-23CEDC44D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62" y="1727813"/>
            <a:ext cx="4736520" cy="51083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C2B5BA-C399-0E56-9F9C-5452C9BFC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8" y="1727814"/>
            <a:ext cx="4642124" cy="5108329"/>
          </a:xfrm>
          <a:prstGeom prst="rect">
            <a:avLst/>
          </a:prstGeom>
        </p:spPr>
      </p:pic>
      <p:sp>
        <p:nvSpPr>
          <p:cNvPr id="3" name="动作按钮: 转到主页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955904E-F753-75B5-697F-3F074E2231E6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45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695400" y="843216"/>
            <a:ext cx="1064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右上角可以切换不同的标签              左数第二列可查看该标签下指定期刊文献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6187CA-A590-B63E-0703-F22AA4093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0" y="1433877"/>
            <a:ext cx="4095689" cy="52074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6D8EF7-5AC4-833F-868D-3C4874175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71" y="1725111"/>
            <a:ext cx="7573199" cy="4440193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AB3E507-2F9B-6548-D5FA-8B7029AA969D}"/>
              </a:ext>
            </a:extLst>
          </p:cNvPr>
          <p:cNvCxnSpPr>
            <a:cxnSpLocks/>
          </p:cNvCxnSpPr>
          <p:nvPr/>
        </p:nvCxnSpPr>
        <p:spPr>
          <a:xfrm flipH="1">
            <a:off x="4629509" y="1433877"/>
            <a:ext cx="1800046" cy="41790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2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标签推荐值设置（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可能抛弃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所有使用有监督学习的标签可调整推荐值（标签后面不带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*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或凝聚态物理中非英文标签）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范围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1~10 </a:t>
            </a:r>
          </a:p>
          <a:p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1: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数据丰富性提升，推荐数目增加，准确性下降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10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：数据丰富性下降，推荐数目减少，准确性最高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默认：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345CB1-36A1-628F-C6F1-90FBB9919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69" y="3946128"/>
            <a:ext cx="9623752" cy="28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时间范围选择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界面默认显示近一周数据，可在中间最上角调节时间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4385BC-B0D7-8179-C8C0-920C84893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91" y="1786771"/>
            <a:ext cx="9437298" cy="4919934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D7CA4B1-767C-5296-D336-47014699FE62}"/>
              </a:ext>
            </a:extLst>
          </p:cNvPr>
          <p:cNvCxnSpPr>
            <a:cxnSpLocks/>
          </p:cNvCxnSpPr>
          <p:nvPr/>
        </p:nvCxnSpPr>
        <p:spPr>
          <a:xfrm flipH="1">
            <a:off x="5411638" y="1786771"/>
            <a:ext cx="471577" cy="6746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E754D63B-3C45-FC66-9185-20796B0281C8}"/>
              </a:ext>
            </a:extLst>
          </p:cNvPr>
          <p:cNvSpPr/>
          <p:nvPr/>
        </p:nvSpPr>
        <p:spPr>
          <a:xfrm>
            <a:off x="4370717" y="2461404"/>
            <a:ext cx="1938070" cy="345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32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时间范围选择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快速选择今天数据，选择左边框并点击“今天”，其他日期同理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57A67D7-C954-C23C-1C12-76D853089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62" y="1730137"/>
            <a:ext cx="8667276" cy="50660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ACC51C0-BCE4-9F72-FB19-B8E9D7382D61}"/>
              </a:ext>
            </a:extLst>
          </p:cNvPr>
          <p:cNvSpPr/>
          <p:nvPr/>
        </p:nvSpPr>
        <p:spPr>
          <a:xfrm>
            <a:off x="3939396" y="2449902"/>
            <a:ext cx="1023668" cy="3393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4119C4-DDA2-D4D4-4901-475956262A85}"/>
              </a:ext>
            </a:extLst>
          </p:cNvPr>
          <p:cNvSpPr txBox="1"/>
          <p:nvPr/>
        </p:nvSpPr>
        <p:spPr>
          <a:xfrm>
            <a:off x="5758743" y="2057514"/>
            <a:ext cx="161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先点这里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52F2DC7-0CA0-1C7E-BA5B-DB9737C93103}"/>
              </a:ext>
            </a:extLst>
          </p:cNvPr>
          <p:cNvSpPr txBox="1"/>
          <p:nvPr/>
        </p:nvSpPr>
        <p:spPr>
          <a:xfrm>
            <a:off x="6565727" y="3999048"/>
            <a:ext cx="161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再点这里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A97C90-F689-3227-5AD9-B6BAE5F42CD0}"/>
              </a:ext>
            </a:extLst>
          </p:cNvPr>
          <p:cNvSpPr/>
          <p:nvPr/>
        </p:nvSpPr>
        <p:spPr>
          <a:xfrm>
            <a:off x="5157572" y="4348003"/>
            <a:ext cx="317326" cy="3160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1313C16-247C-C96D-D16A-23D3D84B08C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566913" y="4229881"/>
            <a:ext cx="998814" cy="2745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A50AA98-7F2A-D367-C715-784C90784AF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049328" y="2288347"/>
            <a:ext cx="709415" cy="2727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A50E6B9-1820-9971-B6B9-E33CDD11ACB5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3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展开摘要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对于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RSS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接口提供摘要或者欧美专利数据，点击每条“数据”下面的“</a:t>
            </a:r>
            <a:r>
              <a:rPr lang="zh-CN" altLang="en-US" sz="2400" b="1" dirty="0">
                <a:solidFill>
                  <a:srgbClr val="507CB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摘要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4D99C-3AB0-D7E6-B923-D05C40BBF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5" y="1957645"/>
            <a:ext cx="9463157" cy="33337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A27FB1-E8E4-F22C-332B-995FA33A9134}"/>
              </a:ext>
            </a:extLst>
          </p:cNvPr>
          <p:cNvSpPr/>
          <p:nvPr/>
        </p:nvSpPr>
        <p:spPr>
          <a:xfrm>
            <a:off x="4071668" y="4712255"/>
            <a:ext cx="569344" cy="2817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60B00E-4243-8B40-CEA9-6C0902A31986}"/>
              </a:ext>
            </a:extLst>
          </p:cNvPr>
          <p:cNvSpPr txBox="1"/>
          <p:nvPr/>
        </p:nvSpPr>
        <p:spPr>
          <a:xfrm>
            <a:off x="6914683" y="3393699"/>
            <a:ext cx="161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点这里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E9B59E6-515F-8720-B475-5174BF50A183}"/>
              </a:ext>
            </a:extLst>
          </p:cNvPr>
          <p:cNvCxnSpPr>
            <a:cxnSpLocks/>
          </p:cNvCxnSpPr>
          <p:nvPr/>
        </p:nvCxnSpPr>
        <p:spPr>
          <a:xfrm flipH="1">
            <a:off x="4773284" y="3910642"/>
            <a:ext cx="2265871" cy="9796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361E944-3FF9-559A-F40F-55126B4C918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434642" y="3624532"/>
            <a:ext cx="1480041" cy="1193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59CDB18B-1BAD-7E22-6786-D087D2C4F718}"/>
              </a:ext>
            </a:extLst>
          </p:cNvPr>
          <p:cNvSpPr/>
          <p:nvPr/>
        </p:nvSpPr>
        <p:spPr>
          <a:xfrm>
            <a:off x="4865298" y="3624531"/>
            <a:ext cx="569344" cy="2817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3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文献中化学式查看，检索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对于文献中的化学式，使用语言模型做了化学式提取的优化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如下图，</a:t>
            </a: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</a:rPr>
              <a:t>AaBbCcXx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 (A = Li, Na, K, Rb, Cs; B = Sn, Li, Pb, Sb, Bi; C = In, Lu, Y, Mn, Fe, Cu; X = F, Cl, Br, I)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是从摘要中提取的化学式（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该功能还在完善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7D5632-2A49-8D6A-9975-3F9BC5D7A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/>
        </p:blipFill>
        <p:spPr>
          <a:xfrm>
            <a:off x="196397" y="3288954"/>
            <a:ext cx="11634771" cy="34765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34B1E82-35AC-203F-A05D-08849140B916}"/>
              </a:ext>
            </a:extLst>
          </p:cNvPr>
          <p:cNvSpPr/>
          <p:nvPr/>
        </p:nvSpPr>
        <p:spPr>
          <a:xfrm>
            <a:off x="2771955" y="4958396"/>
            <a:ext cx="966158" cy="269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61C0D62-9A9E-51E6-F55D-F887A3734849}"/>
              </a:ext>
            </a:extLst>
          </p:cNvPr>
          <p:cNvSpPr/>
          <p:nvPr/>
        </p:nvSpPr>
        <p:spPr>
          <a:xfrm>
            <a:off x="10282687" y="4958396"/>
            <a:ext cx="1121433" cy="26921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658390F-4B20-C539-0EA9-FD5499C75AEA}"/>
              </a:ext>
            </a:extLst>
          </p:cNvPr>
          <p:cNvSpPr/>
          <p:nvPr/>
        </p:nvSpPr>
        <p:spPr>
          <a:xfrm>
            <a:off x="6239774" y="5227608"/>
            <a:ext cx="1840301" cy="269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3A8D91-4129-44C7-EE3F-1EB9E3DA4EA5}"/>
              </a:ext>
            </a:extLst>
          </p:cNvPr>
          <p:cNvSpPr/>
          <p:nvPr/>
        </p:nvSpPr>
        <p:spPr>
          <a:xfrm>
            <a:off x="7824159" y="5528900"/>
            <a:ext cx="2165230" cy="2635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70BC2A3-01A2-B4D5-1533-D76276630840}"/>
              </a:ext>
            </a:extLst>
          </p:cNvPr>
          <p:cNvSpPr/>
          <p:nvPr/>
        </p:nvSpPr>
        <p:spPr>
          <a:xfrm>
            <a:off x="4994694" y="5792466"/>
            <a:ext cx="1245080" cy="263566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EBB73A8-1076-E4BD-23F6-4F39AC2FD807}"/>
              </a:ext>
            </a:extLst>
          </p:cNvPr>
          <p:cNvSpPr/>
          <p:nvPr/>
        </p:nvSpPr>
        <p:spPr>
          <a:xfrm>
            <a:off x="1616015" y="3931853"/>
            <a:ext cx="871268" cy="2490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CD5A123-33EA-BA8F-2DDD-86E7C284356C}"/>
              </a:ext>
            </a:extLst>
          </p:cNvPr>
          <p:cNvSpPr/>
          <p:nvPr/>
        </p:nvSpPr>
        <p:spPr>
          <a:xfrm>
            <a:off x="2564920" y="3911725"/>
            <a:ext cx="1529751" cy="26921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48155541-1823-7B7C-E242-A76F6CBA8FA6}"/>
              </a:ext>
            </a:extLst>
          </p:cNvPr>
          <p:cNvCxnSpPr>
            <a:stCxn id="10" idx="1"/>
          </p:cNvCxnSpPr>
          <p:nvPr/>
        </p:nvCxnSpPr>
        <p:spPr>
          <a:xfrm rot="10800000">
            <a:off x="2035835" y="4180936"/>
            <a:ext cx="736121" cy="91206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肘形 39">
            <a:extLst>
              <a:ext uri="{FF2B5EF4-FFF2-40B4-BE49-F238E27FC236}">
                <a16:creationId xmlns:a16="http://schemas.microsoft.com/office/drawing/2014/main" id="{F3E173F5-089E-3CC1-4D48-4B40FB8C9349}"/>
              </a:ext>
            </a:extLst>
          </p:cNvPr>
          <p:cNvCxnSpPr>
            <a:stCxn id="14" idx="0"/>
            <a:endCxn id="36" idx="0"/>
          </p:cNvCxnSpPr>
          <p:nvPr/>
        </p:nvCxnSpPr>
        <p:spPr>
          <a:xfrm rot="16200000" flipV="1">
            <a:off x="6563265" y="678257"/>
            <a:ext cx="1046671" cy="7513608"/>
          </a:xfrm>
          <a:prstGeom prst="bentConnector3">
            <a:avLst>
              <a:gd name="adj1" fmla="val 121841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BB061547-5C10-56C0-56EE-09CE7B053C96}"/>
              </a:ext>
            </a:extLst>
          </p:cNvPr>
          <p:cNvSpPr/>
          <p:nvPr/>
        </p:nvSpPr>
        <p:spPr>
          <a:xfrm>
            <a:off x="4149306" y="3908848"/>
            <a:ext cx="1618890" cy="26921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id="{74EB6C86-D64B-383D-2268-0172FF5B48E1}"/>
              </a:ext>
            </a:extLst>
          </p:cNvPr>
          <p:cNvCxnSpPr>
            <a:endCxn id="41" idx="2"/>
          </p:cNvCxnSpPr>
          <p:nvPr/>
        </p:nvCxnSpPr>
        <p:spPr>
          <a:xfrm rot="10800000">
            <a:off x="4958752" y="4178059"/>
            <a:ext cx="1281023" cy="1204824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A5502043-95E7-BAD3-6234-3A0554BB199B}"/>
              </a:ext>
            </a:extLst>
          </p:cNvPr>
          <p:cNvSpPr/>
          <p:nvPr/>
        </p:nvSpPr>
        <p:spPr>
          <a:xfrm>
            <a:off x="5804161" y="3908848"/>
            <a:ext cx="1858992" cy="2634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B9F119B6-5B6E-EC36-A6AC-164E62D691B5}"/>
              </a:ext>
            </a:extLst>
          </p:cNvPr>
          <p:cNvCxnSpPr>
            <a:stCxn id="16" idx="0"/>
            <a:endCxn id="46" idx="2"/>
          </p:cNvCxnSpPr>
          <p:nvPr/>
        </p:nvCxnSpPr>
        <p:spPr>
          <a:xfrm rot="16200000" flipV="1">
            <a:off x="7141921" y="3764046"/>
            <a:ext cx="1356591" cy="2173117"/>
          </a:xfrm>
          <a:prstGeom prst="bent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B0302650-E5D4-BA42-BDB1-FAE1D2E3CC09}"/>
              </a:ext>
            </a:extLst>
          </p:cNvPr>
          <p:cNvSpPr/>
          <p:nvPr/>
        </p:nvSpPr>
        <p:spPr>
          <a:xfrm>
            <a:off x="7699118" y="3908794"/>
            <a:ext cx="1082573" cy="272141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连接符: 肘形 60">
            <a:extLst>
              <a:ext uri="{FF2B5EF4-FFF2-40B4-BE49-F238E27FC236}">
                <a16:creationId xmlns:a16="http://schemas.microsoft.com/office/drawing/2014/main" id="{BFE5D77B-1887-E3F6-CFC9-65AAD6253A95}"/>
              </a:ext>
            </a:extLst>
          </p:cNvPr>
          <p:cNvCxnSpPr>
            <a:cxnSpLocks/>
            <a:stCxn id="18" idx="2"/>
            <a:endCxn id="49" idx="3"/>
          </p:cNvCxnSpPr>
          <p:nvPr/>
        </p:nvCxnSpPr>
        <p:spPr>
          <a:xfrm rot="5400000" flipH="1" flipV="1">
            <a:off x="6193878" y="3468220"/>
            <a:ext cx="2011167" cy="3164457"/>
          </a:xfrm>
          <a:prstGeom prst="bentConnector4">
            <a:avLst>
              <a:gd name="adj1" fmla="val -27952"/>
              <a:gd name="adj2" fmla="val 141027"/>
            </a:avLst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2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搜索包含指定元素的文献（以超导文献中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La-Ni-O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为例）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点击中间最下面搜索框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6BB248-5284-B9B1-831F-F8B284EB2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21" y="2023621"/>
            <a:ext cx="4862571" cy="45959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0D36F0-553A-2300-66D0-062CAA459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" y="1782793"/>
            <a:ext cx="6702790" cy="455454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1458276-2B4F-6F28-34BC-7112F1B2B670}"/>
              </a:ext>
            </a:extLst>
          </p:cNvPr>
          <p:cNvSpPr/>
          <p:nvPr/>
        </p:nvSpPr>
        <p:spPr>
          <a:xfrm>
            <a:off x="5014822" y="1807633"/>
            <a:ext cx="569344" cy="281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CCFFE34-2226-B86A-963B-FB51473CC621}"/>
              </a:ext>
            </a:extLst>
          </p:cNvPr>
          <p:cNvSpPr/>
          <p:nvPr/>
        </p:nvSpPr>
        <p:spPr>
          <a:xfrm>
            <a:off x="74008" y="2155565"/>
            <a:ext cx="1961536" cy="254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9A206A-3E68-922A-CCCA-7D05EDFFA0C5}"/>
              </a:ext>
            </a:extLst>
          </p:cNvPr>
          <p:cNvSpPr txBox="1"/>
          <p:nvPr/>
        </p:nvSpPr>
        <p:spPr>
          <a:xfrm>
            <a:off x="2461404" y="3751718"/>
            <a:ext cx="3634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确定搜索时间范围和领域</a:t>
            </a:r>
            <a:endParaRPr lang="zh-CN" altLang="en-US" sz="24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1816349-8E5C-E852-3974-886D2CA4D269}"/>
              </a:ext>
            </a:extLst>
          </p:cNvPr>
          <p:cNvCxnSpPr>
            <a:stCxn id="21" idx="0"/>
            <a:endCxn id="17" idx="2"/>
          </p:cNvCxnSpPr>
          <p:nvPr/>
        </p:nvCxnSpPr>
        <p:spPr>
          <a:xfrm flipV="1">
            <a:off x="4278702" y="2089429"/>
            <a:ext cx="1020792" cy="16622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0236622-D8AE-9A6D-69FA-23CA95A7131C}"/>
              </a:ext>
            </a:extLst>
          </p:cNvPr>
          <p:cNvCxnSpPr>
            <a:endCxn id="19" idx="2"/>
          </p:cNvCxnSpPr>
          <p:nvPr/>
        </p:nvCxnSpPr>
        <p:spPr>
          <a:xfrm flipH="1" flipV="1">
            <a:off x="1054776" y="2409645"/>
            <a:ext cx="3223926" cy="13420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F2C2ABE9-6EF6-E3F2-2024-6B5F15065548}"/>
              </a:ext>
            </a:extLst>
          </p:cNvPr>
          <p:cNvSpPr txBox="1"/>
          <p:nvPr/>
        </p:nvSpPr>
        <p:spPr>
          <a:xfrm>
            <a:off x="2789722" y="5393372"/>
            <a:ext cx="1417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点击搜索</a:t>
            </a:r>
            <a:endParaRPr lang="zh-CN" altLang="en-US" sz="2400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75FE48E-E13D-0904-1366-B6C710AAE296}"/>
              </a:ext>
            </a:extLst>
          </p:cNvPr>
          <p:cNvCxnSpPr/>
          <p:nvPr/>
        </p:nvCxnSpPr>
        <p:spPr>
          <a:xfrm flipH="1">
            <a:off x="1431985" y="5612921"/>
            <a:ext cx="1351472" cy="4715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箭头: 右 33">
            <a:extLst>
              <a:ext uri="{FF2B5EF4-FFF2-40B4-BE49-F238E27FC236}">
                <a16:creationId xmlns:a16="http://schemas.microsoft.com/office/drawing/2014/main" id="{E934ACA4-0B00-3F6E-D152-DFD82D24F612}"/>
              </a:ext>
            </a:extLst>
          </p:cNvPr>
          <p:cNvSpPr/>
          <p:nvPr/>
        </p:nvSpPr>
        <p:spPr>
          <a:xfrm>
            <a:off x="6314394" y="381775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C034CFF-01DD-A16A-711D-13762965B7B4}"/>
              </a:ext>
            </a:extLst>
          </p:cNvPr>
          <p:cNvSpPr txBox="1"/>
          <p:nvPr/>
        </p:nvSpPr>
        <p:spPr>
          <a:xfrm>
            <a:off x="8474495" y="1532344"/>
            <a:ext cx="2424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选择查找的元素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644549-D409-1DFD-83C5-4E977E520BAC}"/>
              </a:ext>
            </a:extLst>
          </p:cNvPr>
          <p:cNvSpPr txBox="1"/>
          <p:nvPr/>
        </p:nvSpPr>
        <p:spPr>
          <a:xfrm>
            <a:off x="10051211" y="5728027"/>
            <a:ext cx="1417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点击确认</a:t>
            </a:r>
            <a:endParaRPr lang="zh-CN" altLang="en-US" sz="2400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E97CE8A-FD7D-2292-B66D-775002B3E5DC}"/>
              </a:ext>
            </a:extLst>
          </p:cNvPr>
          <p:cNvCxnSpPr>
            <a:cxnSpLocks/>
          </p:cNvCxnSpPr>
          <p:nvPr/>
        </p:nvCxnSpPr>
        <p:spPr>
          <a:xfrm>
            <a:off x="8005313" y="2662687"/>
            <a:ext cx="2800710" cy="300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3FF04CA9-B964-5826-5812-A2E62710E98F}"/>
              </a:ext>
            </a:extLst>
          </p:cNvPr>
          <p:cNvSpPr/>
          <p:nvPr/>
        </p:nvSpPr>
        <p:spPr>
          <a:xfrm>
            <a:off x="7461095" y="2282605"/>
            <a:ext cx="544218" cy="253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73BF77A-E528-53EC-2CCC-1C687DD81118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8134775" y="1994009"/>
            <a:ext cx="1551931" cy="3693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1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搜索包含指定元素的文献（以超导文献中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La-Ni-O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为例）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CD355501-3BE9-43DD-4A58-E1F718CE9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71" y="1540357"/>
            <a:ext cx="6803482" cy="4952962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4121AE9F-D352-9CB0-E7A5-31217178493E}"/>
              </a:ext>
            </a:extLst>
          </p:cNvPr>
          <p:cNvSpPr txBox="1"/>
          <p:nvPr/>
        </p:nvSpPr>
        <p:spPr>
          <a:xfrm>
            <a:off x="787763" y="1950378"/>
            <a:ext cx="4198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超导从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2024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日到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2024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31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日的文献中包含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La-Ni-O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体系的文献共有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39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篇，包括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La</a:t>
            </a:r>
            <a:r>
              <a:rPr lang="en-US" altLang="zh-CN" sz="2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Ni</a:t>
            </a:r>
            <a:r>
              <a:rPr lang="en-US" altLang="zh-CN" sz="2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O</a:t>
            </a:r>
            <a:r>
              <a:rPr lang="en-US" altLang="zh-CN" sz="2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La</a:t>
            </a:r>
            <a:r>
              <a:rPr lang="en-US" altLang="zh-CN" sz="2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Ni</a:t>
            </a:r>
            <a:r>
              <a:rPr lang="en-US" altLang="zh-CN" sz="2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O</a:t>
            </a:r>
            <a:r>
              <a:rPr lang="en-US" altLang="zh-CN" sz="2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10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7C5EF35-A1FD-93D4-0177-30D4817A453C}"/>
              </a:ext>
            </a:extLst>
          </p:cNvPr>
          <p:cNvSpPr/>
          <p:nvPr/>
        </p:nvSpPr>
        <p:spPr>
          <a:xfrm>
            <a:off x="6411548" y="6165303"/>
            <a:ext cx="1070429" cy="328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AAEAADD-54BA-D03E-9BC5-4A0A7B7BCDE5}"/>
              </a:ext>
            </a:extLst>
          </p:cNvPr>
          <p:cNvSpPr/>
          <p:nvPr/>
        </p:nvSpPr>
        <p:spPr>
          <a:xfrm>
            <a:off x="10846279" y="6165303"/>
            <a:ext cx="1173193" cy="328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C906AD32-0000-43EC-0864-9D9320778A71}"/>
              </a:ext>
            </a:extLst>
          </p:cNvPr>
          <p:cNvSpPr/>
          <p:nvPr/>
        </p:nvSpPr>
        <p:spPr>
          <a:xfrm>
            <a:off x="5903343" y="4644179"/>
            <a:ext cx="508205" cy="209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ABBCFA3-60B6-0C76-A86C-20A7A801024D}"/>
              </a:ext>
            </a:extLst>
          </p:cNvPr>
          <p:cNvSpPr/>
          <p:nvPr/>
        </p:nvSpPr>
        <p:spPr>
          <a:xfrm>
            <a:off x="5903342" y="3883617"/>
            <a:ext cx="508205" cy="209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D71D474-6C8A-50DE-F8E8-638FB46B70B1}"/>
              </a:ext>
            </a:extLst>
          </p:cNvPr>
          <p:cNvSpPr/>
          <p:nvPr/>
        </p:nvSpPr>
        <p:spPr>
          <a:xfrm>
            <a:off x="5903341" y="5401439"/>
            <a:ext cx="508205" cy="209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5E2FF48-3B11-B28E-5E6C-948F054F7734}"/>
              </a:ext>
            </a:extLst>
          </p:cNvPr>
          <p:cNvSpPr/>
          <p:nvPr/>
        </p:nvSpPr>
        <p:spPr>
          <a:xfrm>
            <a:off x="287118" y="6003727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083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排序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右上角可以调整排序方式，默认是按时间倒序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5371C8-6C72-E1C5-2FDC-FD9EAFDB1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80" y="1804232"/>
            <a:ext cx="7233464" cy="481148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F040483-0A12-B696-A9BC-E292CA2BDAE9}"/>
              </a:ext>
            </a:extLst>
          </p:cNvPr>
          <p:cNvSpPr/>
          <p:nvPr/>
        </p:nvSpPr>
        <p:spPr>
          <a:xfrm flipH="1">
            <a:off x="8706928" y="2133601"/>
            <a:ext cx="1046672" cy="13917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21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总览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B4AC47-02D4-14CA-378B-C6AE6F191B64}"/>
              </a:ext>
            </a:extLst>
          </p:cNvPr>
          <p:cNvSpPr/>
          <p:nvPr/>
        </p:nvSpPr>
        <p:spPr>
          <a:xfrm>
            <a:off x="4994474" y="1638306"/>
            <a:ext cx="4172530" cy="874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</a:rPr>
              <a:t>MatElab</a:t>
            </a:r>
            <a:r>
              <a:rPr lang="zh-CN" altLang="en-US" sz="3200" b="1" dirty="0">
                <a:solidFill>
                  <a:schemeClr val="tx1"/>
                </a:solidFill>
              </a:rPr>
              <a:t>主服务器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05C8D2-CEFF-54AC-023C-F84991DF97C1}"/>
              </a:ext>
            </a:extLst>
          </p:cNvPr>
          <p:cNvSpPr/>
          <p:nvPr/>
        </p:nvSpPr>
        <p:spPr>
          <a:xfrm>
            <a:off x="4994474" y="3746027"/>
            <a:ext cx="4172530" cy="874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</a:rPr>
              <a:t>MatElab</a:t>
            </a:r>
            <a:r>
              <a:rPr lang="zh-CN" altLang="en-US" sz="3200" b="1" dirty="0">
                <a:solidFill>
                  <a:schemeClr val="tx1"/>
                </a:solidFill>
              </a:rPr>
              <a:t>插件服务器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ADA1EE-E845-C4C0-51AC-AF9FF0883EB6}"/>
              </a:ext>
            </a:extLst>
          </p:cNvPr>
          <p:cNvSpPr/>
          <p:nvPr/>
        </p:nvSpPr>
        <p:spPr>
          <a:xfrm>
            <a:off x="4994474" y="5865249"/>
            <a:ext cx="4172530" cy="874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算力节点服务器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769FD4E-2611-5FCF-01BA-76D8BE5A85AD}"/>
              </a:ext>
            </a:extLst>
          </p:cNvPr>
          <p:cNvCxnSpPr/>
          <p:nvPr/>
        </p:nvCxnSpPr>
        <p:spPr>
          <a:xfrm>
            <a:off x="6084498" y="2513168"/>
            <a:ext cx="0" cy="12328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B867B2D-2ED6-0757-C352-1172C68AFC09}"/>
              </a:ext>
            </a:extLst>
          </p:cNvPr>
          <p:cNvSpPr txBox="1"/>
          <p:nvPr/>
        </p:nvSpPr>
        <p:spPr>
          <a:xfrm>
            <a:off x="4053173" y="267114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/>
              <a:t>调用数据库、</a:t>
            </a:r>
            <a:endParaRPr lang="en-US" altLang="zh-CN" sz="2400" b="1" dirty="0"/>
          </a:p>
          <a:p>
            <a:pPr algn="ctr"/>
            <a:r>
              <a:rPr lang="en-US" altLang="zh-CN" sz="2400" b="1" dirty="0"/>
              <a:t>PDF</a:t>
            </a:r>
            <a:r>
              <a:rPr lang="zh-CN" altLang="en-US" sz="2400" b="1" dirty="0"/>
              <a:t>解析</a:t>
            </a:r>
            <a:r>
              <a:rPr lang="en-US" altLang="zh-CN" sz="2400" b="1" dirty="0"/>
              <a:t>API</a:t>
            </a:r>
            <a:endParaRPr lang="zh-CN" altLang="en-US" sz="2400" b="1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7A616EA-6D40-9BEF-67A3-4ADA5DFF59F0}"/>
              </a:ext>
            </a:extLst>
          </p:cNvPr>
          <p:cNvCxnSpPr/>
          <p:nvPr/>
        </p:nvCxnSpPr>
        <p:spPr>
          <a:xfrm flipV="1">
            <a:off x="8011064" y="2513168"/>
            <a:ext cx="0" cy="12328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81BBDBB-2C26-7DD8-1042-862D5F281E21}"/>
              </a:ext>
            </a:extLst>
          </p:cNvPr>
          <p:cNvSpPr txBox="1"/>
          <p:nvPr/>
        </p:nvSpPr>
        <p:spPr>
          <a:xfrm>
            <a:off x="8110072" y="285581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/>
              <a:t>上传处理结果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B996723-3D20-5889-F05E-2EE020D7E662}"/>
              </a:ext>
            </a:extLst>
          </p:cNvPr>
          <p:cNvCxnSpPr/>
          <p:nvPr/>
        </p:nvCxnSpPr>
        <p:spPr>
          <a:xfrm>
            <a:off x="7080739" y="4620889"/>
            <a:ext cx="0" cy="1232859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8EEE59C6-D390-B00B-94E5-8E184B1BB471}"/>
              </a:ext>
            </a:extLst>
          </p:cNvPr>
          <p:cNvSpPr txBox="1"/>
          <p:nvPr/>
        </p:nvSpPr>
        <p:spPr>
          <a:xfrm>
            <a:off x="5051202" y="5049437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/>
              <a:t>调用模型</a:t>
            </a:r>
            <a:r>
              <a:rPr lang="en-US" altLang="zh-CN" sz="2400" b="1" dirty="0"/>
              <a:t>API</a:t>
            </a:r>
            <a:endParaRPr lang="zh-CN" altLang="en-US" sz="2400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FFFBF18-75A4-5A69-4185-71ED9CC39F61}"/>
              </a:ext>
            </a:extLst>
          </p:cNvPr>
          <p:cNvSpPr/>
          <p:nvPr/>
        </p:nvSpPr>
        <p:spPr>
          <a:xfrm>
            <a:off x="10024858" y="5980264"/>
            <a:ext cx="1551791" cy="541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模型部署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9C73A5D-C278-B324-3ACD-4884E37988C8}"/>
              </a:ext>
            </a:extLst>
          </p:cNvPr>
          <p:cNvSpPr/>
          <p:nvPr/>
        </p:nvSpPr>
        <p:spPr>
          <a:xfrm>
            <a:off x="10024858" y="3912802"/>
            <a:ext cx="1551791" cy="541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后端处理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D4FA7AB-277B-70EF-E47F-52A1435DAF26}"/>
              </a:ext>
            </a:extLst>
          </p:cNvPr>
          <p:cNvSpPr/>
          <p:nvPr/>
        </p:nvSpPr>
        <p:spPr>
          <a:xfrm>
            <a:off x="10024857" y="1822083"/>
            <a:ext cx="1551791" cy="541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用户交互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DE5B923-0435-F2A4-F927-10DF37383E1A}"/>
              </a:ext>
            </a:extLst>
          </p:cNvPr>
          <p:cNvSpPr/>
          <p:nvPr/>
        </p:nvSpPr>
        <p:spPr>
          <a:xfrm>
            <a:off x="371898" y="1595352"/>
            <a:ext cx="2267784" cy="5321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PDF</a:t>
            </a:r>
            <a:r>
              <a:rPr lang="zh-CN" altLang="en-US" sz="2400" b="1" dirty="0">
                <a:solidFill>
                  <a:schemeClr val="tx1"/>
                </a:solidFill>
              </a:rPr>
              <a:t>文本解析</a:t>
            </a:r>
          </a:p>
        </p:txBody>
      </p: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ADC18687-75B3-4922-89F9-8253936B72B7}"/>
              </a:ext>
            </a:extLst>
          </p:cNvPr>
          <p:cNvCxnSpPr>
            <a:cxnSpLocks/>
            <a:stCxn id="33" idx="3"/>
            <a:endCxn id="4" idx="1"/>
          </p:cNvCxnSpPr>
          <p:nvPr/>
        </p:nvCxnSpPr>
        <p:spPr>
          <a:xfrm>
            <a:off x="2639682" y="1861418"/>
            <a:ext cx="2354792" cy="2322040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FD1E125C-F1F9-F78B-78CC-84AF923CF2E9}"/>
              </a:ext>
            </a:extLst>
          </p:cNvPr>
          <p:cNvSpPr/>
          <p:nvPr/>
        </p:nvSpPr>
        <p:spPr>
          <a:xfrm>
            <a:off x="371895" y="2451019"/>
            <a:ext cx="2267788" cy="806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RSS</a:t>
            </a:r>
            <a:r>
              <a:rPr lang="zh-CN" altLang="en-US" sz="2400" b="1" dirty="0">
                <a:solidFill>
                  <a:schemeClr val="tx1"/>
                </a:solidFill>
              </a:rPr>
              <a:t>订阅获取最新文献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ADB98B6-8C66-1832-86AC-C0A162C9D843}"/>
              </a:ext>
            </a:extLst>
          </p:cNvPr>
          <p:cNvSpPr/>
          <p:nvPr/>
        </p:nvSpPr>
        <p:spPr>
          <a:xfrm>
            <a:off x="371895" y="3580720"/>
            <a:ext cx="2267788" cy="956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欧美专利局</a:t>
            </a:r>
            <a:r>
              <a:rPr lang="en-US" altLang="zh-CN" sz="2400" b="1" dirty="0">
                <a:solidFill>
                  <a:schemeClr val="tx1"/>
                </a:solidFill>
              </a:rPr>
              <a:t>API</a:t>
            </a:r>
            <a:r>
              <a:rPr lang="zh-CN" altLang="en-US" sz="2400" b="1" dirty="0">
                <a:solidFill>
                  <a:schemeClr val="tx1"/>
                </a:solidFill>
              </a:rPr>
              <a:t>获取最新专利</a:t>
            </a:r>
          </a:p>
        </p:txBody>
      </p: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BC738D79-DE4E-1A7D-015A-DA9342278FEB}"/>
              </a:ext>
            </a:extLst>
          </p:cNvPr>
          <p:cNvCxnSpPr>
            <a:stCxn id="36" idx="3"/>
            <a:endCxn id="4" idx="1"/>
          </p:cNvCxnSpPr>
          <p:nvPr/>
        </p:nvCxnSpPr>
        <p:spPr>
          <a:xfrm>
            <a:off x="2639683" y="2854102"/>
            <a:ext cx="2354791" cy="1329356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9EFCA679-760C-3643-8664-5E3F1D7CCE39}"/>
              </a:ext>
            </a:extLst>
          </p:cNvPr>
          <p:cNvCxnSpPr>
            <a:stCxn id="37" idx="3"/>
            <a:endCxn id="4" idx="1"/>
          </p:cNvCxnSpPr>
          <p:nvPr/>
        </p:nvCxnSpPr>
        <p:spPr>
          <a:xfrm>
            <a:off x="2639683" y="4058924"/>
            <a:ext cx="2354791" cy="124534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4EC466C7-2ED2-7D83-EA14-A97B45B6F067}"/>
              </a:ext>
            </a:extLst>
          </p:cNvPr>
          <p:cNvSpPr/>
          <p:nvPr/>
        </p:nvSpPr>
        <p:spPr>
          <a:xfrm>
            <a:off x="812873" y="5074484"/>
            <a:ext cx="1767458" cy="472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文本分类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F52028C-8C7E-998C-F658-665552333DCE}"/>
              </a:ext>
            </a:extLst>
          </p:cNvPr>
          <p:cNvSpPr/>
          <p:nvPr/>
        </p:nvSpPr>
        <p:spPr>
          <a:xfrm>
            <a:off x="812873" y="5686606"/>
            <a:ext cx="1775052" cy="472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零样本学习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8EE9AFE-D045-79FC-A635-4317B51029E3}"/>
              </a:ext>
            </a:extLst>
          </p:cNvPr>
          <p:cNvSpPr/>
          <p:nvPr/>
        </p:nvSpPr>
        <p:spPr>
          <a:xfrm>
            <a:off x="805279" y="6298728"/>
            <a:ext cx="1775052" cy="472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化学式提取</a:t>
            </a:r>
          </a:p>
        </p:txBody>
      </p: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7DE05CCD-084C-2145-F925-7E4A5879972C}"/>
              </a:ext>
            </a:extLst>
          </p:cNvPr>
          <p:cNvCxnSpPr>
            <a:cxnSpLocks/>
            <a:stCxn id="66" idx="3"/>
            <a:endCxn id="6" idx="1"/>
          </p:cNvCxnSpPr>
          <p:nvPr/>
        </p:nvCxnSpPr>
        <p:spPr>
          <a:xfrm>
            <a:off x="2580331" y="5310632"/>
            <a:ext cx="2414143" cy="992048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连接符: 肘形 74">
            <a:extLst>
              <a:ext uri="{FF2B5EF4-FFF2-40B4-BE49-F238E27FC236}">
                <a16:creationId xmlns:a16="http://schemas.microsoft.com/office/drawing/2014/main" id="{B6EDF485-4DCD-9443-6733-CD5938E60F5D}"/>
              </a:ext>
            </a:extLst>
          </p:cNvPr>
          <p:cNvCxnSpPr>
            <a:stCxn id="72" idx="3"/>
            <a:endCxn id="6" idx="1"/>
          </p:cNvCxnSpPr>
          <p:nvPr/>
        </p:nvCxnSpPr>
        <p:spPr>
          <a:xfrm>
            <a:off x="2587925" y="5922754"/>
            <a:ext cx="2406549" cy="379926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连接符: 肘形 75">
            <a:extLst>
              <a:ext uri="{FF2B5EF4-FFF2-40B4-BE49-F238E27FC236}">
                <a16:creationId xmlns:a16="http://schemas.microsoft.com/office/drawing/2014/main" id="{0F2648C7-44D8-C89B-936A-173C1F2B149F}"/>
              </a:ext>
            </a:extLst>
          </p:cNvPr>
          <p:cNvCxnSpPr>
            <a:stCxn id="73" idx="3"/>
            <a:endCxn id="6" idx="1"/>
          </p:cNvCxnSpPr>
          <p:nvPr/>
        </p:nvCxnSpPr>
        <p:spPr>
          <a:xfrm flipV="1">
            <a:off x="2580331" y="6302680"/>
            <a:ext cx="2414143" cy="232196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图片 76">
            <a:extLst>
              <a:ext uri="{FF2B5EF4-FFF2-40B4-BE49-F238E27FC236}">
                <a16:creationId xmlns:a16="http://schemas.microsoft.com/office/drawing/2014/main" id="{FFE75B73-9189-28EA-0458-F172EA8BF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4" y="726913"/>
            <a:ext cx="694419" cy="694419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CA03FFA3-A152-0716-6C67-19ED6574B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62" y="762746"/>
            <a:ext cx="694419" cy="69441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411D4C93-101C-DCF4-EAD2-9588C20B5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880" y="778714"/>
            <a:ext cx="603790" cy="603790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0D49B277-092E-32CA-F3A0-4303212C3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88" y="736180"/>
            <a:ext cx="715724" cy="715724"/>
          </a:xfrm>
          <a:prstGeom prst="rect">
            <a:avLst/>
          </a:prstGeom>
        </p:spPr>
      </p:pic>
      <p:sp>
        <p:nvSpPr>
          <p:cNvPr id="81" name="矩形 80">
            <a:extLst>
              <a:ext uri="{FF2B5EF4-FFF2-40B4-BE49-F238E27FC236}">
                <a16:creationId xmlns:a16="http://schemas.microsoft.com/office/drawing/2014/main" id="{2CE53B27-06BE-F3A7-5BCE-C5849A5F084F}"/>
              </a:ext>
            </a:extLst>
          </p:cNvPr>
          <p:cNvSpPr/>
          <p:nvPr/>
        </p:nvSpPr>
        <p:spPr>
          <a:xfrm>
            <a:off x="6715900" y="684966"/>
            <a:ext cx="2593675" cy="794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37079DBF-7ACE-607C-D123-6AA359D23792}"/>
              </a:ext>
            </a:extLst>
          </p:cNvPr>
          <p:cNvCxnSpPr>
            <a:stCxn id="77" idx="3"/>
            <a:endCxn id="81" idx="1"/>
          </p:cNvCxnSpPr>
          <p:nvPr/>
        </p:nvCxnSpPr>
        <p:spPr>
          <a:xfrm>
            <a:off x="5688893" y="1074123"/>
            <a:ext cx="1027007" cy="8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DE2EDE1C-DF8F-5C8C-29A9-707773B7CAB6}"/>
              </a:ext>
            </a:extLst>
          </p:cNvPr>
          <p:cNvSpPr txBox="1"/>
          <p:nvPr/>
        </p:nvSpPr>
        <p:spPr>
          <a:xfrm>
            <a:off x="4217630" y="168048"/>
            <a:ext cx="707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用户在</a:t>
            </a:r>
            <a:r>
              <a:rPr lang="en-US" altLang="zh-CN" sz="2400" b="1" dirty="0" err="1"/>
              <a:t>MatElab</a:t>
            </a:r>
            <a:r>
              <a:rPr lang="zh-CN" altLang="en-US" sz="2400" b="1" dirty="0"/>
              <a:t>平台订阅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搜索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添加新文献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关键词</a:t>
            </a:r>
          </a:p>
        </p:txBody>
      </p:sp>
    </p:spTree>
    <p:extLst>
      <p:ext uri="{BB962C8B-B14F-4D97-AF65-F5344CB8AC3E}">
        <p14:creationId xmlns:p14="http://schemas.microsoft.com/office/powerpoint/2010/main" val="1610252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E9A0D564-EDB9-E86B-C6F7-3A8371C74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5" y="1447500"/>
            <a:ext cx="11076897" cy="530172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导入导出操作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点入每条记录，右上角分别是导出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bib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格式、分享和添加到个人数据库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ED1DA7-48BD-1FAF-B8BA-9F3EE26F07DC}"/>
              </a:ext>
            </a:extLst>
          </p:cNvPr>
          <p:cNvSpPr/>
          <p:nvPr/>
        </p:nvSpPr>
        <p:spPr>
          <a:xfrm flipH="1">
            <a:off x="8793199" y="2022251"/>
            <a:ext cx="546339" cy="232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2A7C06-E41C-F3FF-AA80-0ABAC00FE55E}"/>
              </a:ext>
            </a:extLst>
          </p:cNvPr>
          <p:cNvSpPr/>
          <p:nvPr/>
        </p:nvSpPr>
        <p:spPr>
          <a:xfrm flipH="1">
            <a:off x="9460308" y="2022251"/>
            <a:ext cx="488831" cy="232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32E339F-88B7-7A00-2BEA-ED39A6B49BDE}"/>
              </a:ext>
            </a:extLst>
          </p:cNvPr>
          <p:cNvSpPr/>
          <p:nvPr/>
        </p:nvSpPr>
        <p:spPr>
          <a:xfrm flipH="1">
            <a:off x="10023900" y="2022251"/>
            <a:ext cx="1449231" cy="232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73C16D0-F688-B902-D522-9E176B687A2C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727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E9A0D564-EDB9-E86B-C6F7-3A8371C74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5" y="1447500"/>
            <a:ext cx="11076897" cy="530172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导入导出操作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点入每条记录，右上角分别是导出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bib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格式、分享和添加到个人数据库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ED1DA7-48BD-1FAF-B8BA-9F3EE26F07DC}"/>
              </a:ext>
            </a:extLst>
          </p:cNvPr>
          <p:cNvSpPr/>
          <p:nvPr/>
        </p:nvSpPr>
        <p:spPr>
          <a:xfrm flipH="1">
            <a:off x="8793199" y="2022251"/>
            <a:ext cx="546339" cy="232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A0859D5B-1DBA-AF12-B928-C9D738F8AE83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9066368" y="2254371"/>
            <a:ext cx="150938" cy="1216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F076050C-F3CA-EA9E-5E3E-11E47AAC8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4" y="3470902"/>
            <a:ext cx="5328223" cy="2349670"/>
          </a:xfrm>
          <a:prstGeom prst="rect">
            <a:avLst/>
          </a:prstGeom>
        </p:spPr>
      </p:pic>
      <p:sp>
        <p:nvSpPr>
          <p:cNvPr id="4" name="动作按钮: 转到主页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2A5DB03-0526-98F9-4782-6D95869784CD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60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E9A0D564-EDB9-E86B-C6F7-3A8371C74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5" y="1447500"/>
            <a:ext cx="11076897" cy="530172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导入导出操作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点入每条记录，右上角分别是导出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bib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格式、分享和添加到个人数据库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2A7C06-E41C-F3FF-AA80-0ABAC00FE55E}"/>
              </a:ext>
            </a:extLst>
          </p:cNvPr>
          <p:cNvSpPr/>
          <p:nvPr/>
        </p:nvSpPr>
        <p:spPr>
          <a:xfrm flipH="1">
            <a:off x="9460308" y="2022251"/>
            <a:ext cx="488831" cy="232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A0859D5B-1DBA-AF12-B928-C9D738F8AE83}"/>
              </a:ext>
            </a:extLst>
          </p:cNvPr>
          <p:cNvCxnSpPr>
            <a:cxnSpLocks/>
            <a:stCxn id="9" idx="2"/>
            <a:endCxn id="6" idx="3"/>
          </p:cNvCxnSpPr>
          <p:nvPr/>
        </p:nvCxnSpPr>
        <p:spPr>
          <a:xfrm flipH="1">
            <a:off x="8234223" y="2254371"/>
            <a:ext cx="1470500" cy="22313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227049B7-395B-10C5-DBF1-989DC7E12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76" y="2254371"/>
            <a:ext cx="4276447" cy="4462653"/>
          </a:xfrm>
          <a:prstGeom prst="rect">
            <a:avLst/>
          </a:prstGeom>
        </p:spPr>
      </p:pic>
      <p:sp>
        <p:nvSpPr>
          <p:cNvPr id="4" name="动作按钮: 转到主页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798AE07-0627-B893-B441-52C3271E39DF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4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导入导出操作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手动导入操作，点击左侧我的文献库，点击右上角创建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62FF71-461B-580A-94F4-850B76B04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57" y="1495241"/>
            <a:ext cx="10075653" cy="526641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9051C78-B9DD-B4C9-F797-5B40DDE038A4}"/>
              </a:ext>
            </a:extLst>
          </p:cNvPr>
          <p:cNvSpPr/>
          <p:nvPr/>
        </p:nvSpPr>
        <p:spPr>
          <a:xfrm>
            <a:off x="1325930" y="4871048"/>
            <a:ext cx="1138687" cy="2530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A145E3-9B48-3717-5251-C9B6EF5A6A81}"/>
              </a:ext>
            </a:extLst>
          </p:cNvPr>
          <p:cNvSpPr txBox="1"/>
          <p:nvPr/>
        </p:nvSpPr>
        <p:spPr>
          <a:xfrm>
            <a:off x="88627" y="4217437"/>
            <a:ext cx="1417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先点这里</a:t>
            </a:r>
            <a:endParaRPr lang="zh-CN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484838B-018E-6C68-B682-3FA60D0FC4BD}"/>
              </a:ext>
            </a:extLst>
          </p:cNvPr>
          <p:cNvSpPr/>
          <p:nvPr/>
        </p:nvSpPr>
        <p:spPr>
          <a:xfrm>
            <a:off x="10720097" y="1939978"/>
            <a:ext cx="615014" cy="2626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1C85EE3-521F-5A80-CC50-D5716214AD50}"/>
              </a:ext>
            </a:extLst>
          </p:cNvPr>
          <p:cNvCxnSpPr>
            <a:cxnSpLocks/>
          </p:cNvCxnSpPr>
          <p:nvPr/>
        </p:nvCxnSpPr>
        <p:spPr>
          <a:xfrm flipV="1">
            <a:off x="2863970" y="2116347"/>
            <a:ext cx="7591245" cy="28467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9266789-7F1A-D227-3BF2-27728592BEB5}"/>
              </a:ext>
            </a:extLst>
          </p:cNvPr>
          <p:cNvSpPr txBox="1"/>
          <p:nvPr/>
        </p:nvSpPr>
        <p:spPr>
          <a:xfrm>
            <a:off x="9884604" y="2702063"/>
            <a:ext cx="1417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再点这里</a:t>
            </a:r>
            <a:endParaRPr lang="zh-CN" altLang="en-US" sz="2400" dirty="0"/>
          </a:p>
        </p:txBody>
      </p: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9B96FB4-77D3-12F5-C2AD-85EC61F4BDE0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43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导入导出操作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可选通过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PDF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导入、通过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DOI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导入、手动导入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F2D430-50BE-91DC-E620-90EF43325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1" y="2110717"/>
            <a:ext cx="11758698" cy="40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6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导入导出操作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1742537" y="899140"/>
            <a:ext cx="541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通过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PDF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导入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12CF67-A912-17A9-9BB8-C91C085A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39" y="1495241"/>
            <a:ext cx="9389401" cy="5119414"/>
          </a:xfrm>
          <a:prstGeom prst="rect">
            <a:avLst/>
          </a:prstGeom>
        </p:spPr>
      </p:pic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DDA955D-37B1-951E-75EF-55D348C50ADC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250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导入导出操作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1627518" y="923528"/>
            <a:ext cx="651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通过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DOI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导入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EF51D0-2D21-963D-91E6-C9921A7D2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87" y="115869"/>
            <a:ext cx="7487815" cy="21997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CEF839-72F0-E712-1FF6-447C89510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90" y="2766071"/>
            <a:ext cx="7440012" cy="4055155"/>
          </a:xfrm>
          <a:prstGeom prst="rect">
            <a:avLst/>
          </a:prstGeom>
        </p:spPr>
      </p:pic>
      <p:sp>
        <p:nvSpPr>
          <p:cNvPr id="9" name="箭头: 下 8">
            <a:extLst>
              <a:ext uri="{FF2B5EF4-FFF2-40B4-BE49-F238E27FC236}">
                <a16:creationId xmlns:a16="http://schemas.microsoft.com/office/drawing/2014/main" id="{D08466B0-632E-05D1-6140-D88F1B37A788}"/>
              </a:ext>
            </a:extLst>
          </p:cNvPr>
          <p:cNvSpPr/>
          <p:nvPr/>
        </p:nvSpPr>
        <p:spPr>
          <a:xfrm>
            <a:off x="7652954" y="2291693"/>
            <a:ext cx="1318518" cy="7505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转到主页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6487913-DCC4-8566-D565-ACEFDB2CA12A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641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个人文献库管理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当数据添加到个人文献库时，用户可以对数据进行分级，标记和查找。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每条记录的右上角可以进行分级管理、打标签等操作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B5B16D-DBF6-9DCE-79F0-9F4305ACC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5" y="1913715"/>
            <a:ext cx="9512373" cy="494428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C8FB9E0-5EE1-5CC7-5E16-A5AD06055986}"/>
              </a:ext>
            </a:extLst>
          </p:cNvPr>
          <p:cNvSpPr/>
          <p:nvPr/>
        </p:nvSpPr>
        <p:spPr>
          <a:xfrm>
            <a:off x="9408881" y="2515072"/>
            <a:ext cx="1335293" cy="913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3385511-7E82-D84C-C38C-8328982A883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81241" y="1730137"/>
            <a:ext cx="3181295" cy="12373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5152B57-1863-EFB0-DD45-E7BC8AAA2A05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26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个人文献库管理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当数据添加到个人文献库时，用户可以对数据进行分级，标记和查找。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点击左下角或者数据上面标签可以进行筛选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E615ED-F862-69C8-1999-DCA40AEA7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5" y="1828763"/>
            <a:ext cx="11411033" cy="502923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2339FF-3E54-1904-2983-B871617BAA2C}"/>
              </a:ext>
            </a:extLst>
          </p:cNvPr>
          <p:cNvSpPr/>
          <p:nvPr/>
        </p:nvSpPr>
        <p:spPr>
          <a:xfrm>
            <a:off x="358953" y="5501895"/>
            <a:ext cx="1335293" cy="10369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FFE228-3F3F-B29D-C30C-4598223E4864}"/>
              </a:ext>
            </a:extLst>
          </p:cNvPr>
          <p:cNvSpPr/>
          <p:nvPr/>
        </p:nvSpPr>
        <p:spPr>
          <a:xfrm>
            <a:off x="2359341" y="4692770"/>
            <a:ext cx="907196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6AEDD4-3100-B0D2-1BFD-E1416014677F}"/>
              </a:ext>
            </a:extLst>
          </p:cNvPr>
          <p:cNvSpPr/>
          <p:nvPr/>
        </p:nvSpPr>
        <p:spPr>
          <a:xfrm>
            <a:off x="2359341" y="3628711"/>
            <a:ext cx="907196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D44DB6C-7BAF-F011-193D-0F69B821EC9E}"/>
              </a:ext>
            </a:extLst>
          </p:cNvPr>
          <p:cNvSpPr/>
          <p:nvPr/>
        </p:nvSpPr>
        <p:spPr>
          <a:xfrm>
            <a:off x="2359341" y="2280029"/>
            <a:ext cx="907196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0EE2A9-B804-6B1E-CA8B-0B6C15F761E2}"/>
              </a:ext>
            </a:extLst>
          </p:cNvPr>
          <p:cNvSpPr txBox="1"/>
          <p:nvPr/>
        </p:nvSpPr>
        <p:spPr>
          <a:xfrm>
            <a:off x="6270892" y="4535905"/>
            <a:ext cx="3137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点这些地方效果一样</a:t>
            </a:r>
            <a:endParaRPr lang="zh-CN" altLang="en-US" sz="24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74AEF44-48DE-576F-48A7-999BD0ECD1EE}"/>
              </a:ext>
            </a:extLst>
          </p:cNvPr>
          <p:cNvCxnSpPr>
            <a:cxnSpLocks/>
            <a:stCxn id="14" idx="1"/>
            <a:endCxn id="10" idx="3"/>
          </p:cNvCxnSpPr>
          <p:nvPr/>
        </p:nvCxnSpPr>
        <p:spPr>
          <a:xfrm flipH="1" flipV="1">
            <a:off x="3266537" y="2432429"/>
            <a:ext cx="3004355" cy="23343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27CBB00-F61D-33E1-5191-A6C0332C097E}"/>
              </a:ext>
            </a:extLst>
          </p:cNvPr>
          <p:cNvCxnSpPr>
            <a:stCxn id="14" idx="1"/>
            <a:endCxn id="7" idx="3"/>
          </p:cNvCxnSpPr>
          <p:nvPr/>
        </p:nvCxnSpPr>
        <p:spPr>
          <a:xfrm flipH="1">
            <a:off x="1694246" y="4766738"/>
            <a:ext cx="4576646" cy="12536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D417B12-88E6-C699-7C0D-DF4A5CE7F66E}"/>
              </a:ext>
            </a:extLst>
          </p:cNvPr>
          <p:cNvCxnSpPr>
            <a:cxnSpLocks/>
          </p:cNvCxnSpPr>
          <p:nvPr/>
        </p:nvCxnSpPr>
        <p:spPr>
          <a:xfrm flipH="1" flipV="1">
            <a:off x="3301042" y="3781111"/>
            <a:ext cx="2969850" cy="9856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51E5D92-B2E4-3281-F60D-4A64F6C7715D}"/>
              </a:ext>
            </a:extLst>
          </p:cNvPr>
          <p:cNvCxnSpPr>
            <a:stCxn id="14" idx="1"/>
            <a:endCxn id="8" idx="3"/>
          </p:cNvCxnSpPr>
          <p:nvPr/>
        </p:nvCxnSpPr>
        <p:spPr>
          <a:xfrm flipH="1">
            <a:off x="3266537" y="4766738"/>
            <a:ext cx="3004355" cy="784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48223D0-BBE9-C88E-F2B3-8E21F01785B7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57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个人文献库管理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当数据添加到个人文献库时，用户可以对数据进行分级，标记和查找。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将光标放在作者上，会显示所有收藏的作者文章（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未考虑重名问题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94D49A-FE36-74BF-1FBA-B1EDFA2C6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44" y="1941816"/>
            <a:ext cx="9946292" cy="445536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DBD0B4C-2A14-ECCB-91FB-B035CE8CDDAF}"/>
              </a:ext>
            </a:extLst>
          </p:cNvPr>
          <p:cNvSpPr/>
          <p:nvPr/>
        </p:nvSpPr>
        <p:spPr>
          <a:xfrm>
            <a:off x="8030151" y="2447249"/>
            <a:ext cx="3223885" cy="173279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030B6A5-0459-B8F0-BE41-DD3CA22B894F}"/>
              </a:ext>
            </a:extLst>
          </p:cNvPr>
          <p:cNvCxnSpPr/>
          <p:nvPr/>
        </p:nvCxnSpPr>
        <p:spPr>
          <a:xfrm>
            <a:off x="8482642" y="1730137"/>
            <a:ext cx="1063924" cy="10820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CA9AAC-29C0-EFF7-4238-EFC63C132D84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4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总览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E47C1D-5440-318B-2D6A-A21CD5846AF8}"/>
              </a:ext>
            </a:extLst>
          </p:cNvPr>
          <p:cNvSpPr txBox="1"/>
          <p:nvPr/>
        </p:nvSpPr>
        <p:spPr>
          <a:xfrm>
            <a:off x="287118" y="927025"/>
            <a:ext cx="4664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1.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账号相关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2.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文献推荐栏目</a:t>
            </a:r>
            <a:endParaRPr lang="zh-CN" altLang="en-US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2.1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订阅类别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2.2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订阅期刊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2.3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查看指定时间范围文献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2.4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基于化学式检索文献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3.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导入导出操作</a:t>
            </a:r>
            <a:endParaRPr lang="zh-CN" altLang="en-US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sldjump"/>
              </a:rPr>
              <a:t>3.1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sldjump"/>
              </a:rPr>
              <a:t>导出</a:t>
            </a:r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sldjump"/>
              </a:rPr>
              <a:t>bib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sldjump"/>
              </a:rPr>
              <a:t>格式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3.2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分享文献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3.3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导入记录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3.3.1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从</a:t>
            </a:r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PDF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导入记录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3.3.2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从</a:t>
            </a:r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DOI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导入记录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DAE501-B544-AC7A-C256-3EE12C3F999A}"/>
              </a:ext>
            </a:extLst>
          </p:cNvPr>
          <p:cNvSpPr txBox="1"/>
          <p:nvPr/>
        </p:nvSpPr>
        <p:spPr>
          <a:xfrm>
            <a:off x="5469147" y="764704"/>
            <a:ext cx="64357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4.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个人文献库管理</a:t>
            </a:r>
            <a:endParaRPr lang="zh-CN" altLang="en-US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6" action="ppaction://hlinksldjump"/>
              </a:rPr>
              <a:t>4.1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6" action="ppaction://hlinksldjump"/>
              </a:rPr>
              <a:t>查看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个人文献库相同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6" action="ppaction://hlinksldjump"/>
              </a:rPr>
              <a:t>标签文献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7" action="ppaction://hlinksldjump"/>
              </a:rPr>
              <a:t>4.2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7" action="ppaction://hlinksldjump"/>
              </a:rPr>
              <a:t>查看个人文献库相同作者文献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8" action="ppaction://hlinksldjump"/>
              </a:rPr>
              <a:t>5.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8" action="ppaction://hlinksldjump"/>
              </a:rPr>
              <a:t>增加新标签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9" action="ppaction://hlinksldjump"/>
              </a:rPr>
              <a:t>5.1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9" action="ppaction://hlinksldjump"/>
              </a:rPr>
              <a:t>零样本学习准确性（参考）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0" action="ppaction://hlinksldjump"/>
              </a:rPr>
              <a:t>5.2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0" action="ppaction://hlinksldjump"/>
              </a:rPr>
              <a:t>有监督学习准确性（参考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1" action="ppaction://hlinksldjump"/>
              </a:rPr>
              <a:t>5.3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1" action="ppaction://hlinksldjump"/>
              </a:rPr>
              <a:t>注意力机制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2" action="ppaction://hlinksldjump"/>
              </a:rPr>
              <a:t>5.4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2" action="ppaction://hlinksldjump"/>
              </a:rPr>
              <a:t>模型原理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3" action="ppaction://hlinksldjump"/>
              </a:rPr>
              <a:t>5.5.1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3" action="ppaction://hlinksldjump"/>
              </a:rPr>
              <a:t>零样本学习示例：</a:t>
            </a:r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3" action="ppaction://hlinksldjump"/>
              </a:rPr>
              <a:t>Weyl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3" action="ppaction://hlinksldjump"/>
              </a:rPr>
              <a:t>半金属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4" action="ppaction://hlinksldjump"/>
              </a:rPr>
              <a:t>5.5.2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4" action="ppaction://hlinksldjump"/>
              </a:rPr>
              <a:t>零样本学习示例：热电制冷器件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5" action="ppaction://hlinksldjump"/>
              </a:rPr>
              <a:t>5.5.3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5" action="ppaction://hlinksldjump"/>
              </a:rPr>
              <a:t>零样本学习示例：</a:t>
            </a:r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5" action="ppaction://hlinksldjump"/>
              </a:rPr>
              <a:t>ORR</a:t>
            </a:r>
            <a:endParaRPr lang="zh-CN" altLang="en-US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6" action="ppaction://hlinksldjump"/>
              </a:rPr>
              <a:t>5.5.4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6" action="ppaction://hlinksldjump"/>
              </a:rPr>
              <a:t>零样本学习示例：超快（时间分辨）电子显微镜</a:t>
            </a:r>
            <a:endParaRPr lang="en-US" altLang="zh-CN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7" action="ppaction://hlinksldjump"/>
              </a:rPr>
              <a:t>5.6 </a:t>
            </a:r>
            <a:r>
              <a:rPr lang="zh-CN" altLang="en-US" sz="28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7" action="ppaction://hlinksldjump"/>
              </a:rPr>
              <a:t>零样本学习要求</a:t>
            </a:r>
            <a:endParaRPr lang="zh-CN" altLang="en-US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76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如果系统没有想要的标签，可以新增标签，新增标签有两种方式：零样本学习和有监督学习，前者需要按照要求提供关键词，后者需要提供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100-300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条手动标记数据。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零样本学习要求：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在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xx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领域内筛选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xx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文献（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无则默认在凝聚态物理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），跨学科选择第一个“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物理所模型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跨方向微调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暂时仅支持英文关键词，关键词应该与领域有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直接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关系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缩写需要注意是否会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歧义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模糊定义应该避免（见后面示例）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有监督的学习每一个新领域都需要重新训练，但是零样本学习不需要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目前零样本学习准确性不如有监督的学习，但是未来一定是零样本学习为主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动作按钮: 转到主页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C9B6199-BEC3-4FD1-2A23-7D20BB0B5DDC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88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E1FC95-D4AC-4D50-0391-1D8A1713A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r="9057"/>
          <a:stretch/>
        </p:blipFill>
        <p:spPr>
          <a:xfrm>
            <a:off x="2634833" y="1816279"/>
            <a:ext cx="7199281" cy="488069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零样本学习准确性（供参考）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零样本学习原则上只需要提供关键词即可（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hlinkClick r:id="rId4" action="ppaction://hlinksldjump"/>
              </a:rPr>
              <a:t>要求见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动作按钮: 转到主页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D0F2BD0-500C-C1DB-B09C-201DEF560A84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209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有监督学习准确性（供参考） 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有监督学习原则上提供有标签数据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300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条以上（逐渐放弃该方法）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D6612A-3196-C0A5-C4B3-9F232F3F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49" y="1730137"/>
            <a:ext cx="7256186" cy="5009041"/>
          </a:xfrm>
          <a:prstGeom prst="rect">
            <a:avLst/>
          </a:prstGeom>
        </p:spPr>
      </p:pic>
      <p:sp>
        <p:nvSpPr>
          <p:cNvPr id="4" name="动作按钮: 转到主页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0A8B3A8-B4A7-1976-1583-D6A2AF2BC8AC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50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9D99E7D-BE81-6332-DE1A-6E0D066D0A3C}"/>
              </a:ext>
            </a:extLst>
          </p:cNvPr>
          <p:cNvSpPr/>
          <p:nvPr/>
        </p:nvSpPr>
        <p:spPr>
          <a:xfrm>
            <a:off x="1213450" y="4516877"/>
            <a:ext cx="9437298" cy="11616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注意力机制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Attention is all you need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464CA3-C152-0CE7-CA5B-3EC42674476C}"/>
              </a:ext>
            </a:extLst>
          </p:cNvPr>
          <p:cNvSpPr/>
          <p:nvPr/>
        </p:nvSpPr>
        <p:spPr>
          <a:xfrm>
            <a:off x="3669101" y="2169696"/>
            <a:ext cx="2311879" cy="58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</a:rPr>
              <a:t>MatElab</a:t>
            </a:r>
            <a:r>
              <a:rPr lang="zh-CN" altLang="en-US" sz="2800" b="1" dirty="0">
                <a:solidFill>
                  <a:schemeClr val="tx1"/>
                </a:solidFill>
              </a:rPr>
              <a:t>平台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782E76-BE76-F3A4-AABB-95A8A83C0F35}"/>
              </a:ext>
            </a:extLst>
          </p:cNvPr>
          <p:cNvSpPr/>
          <p:nvPr/>
        </p:nvSpPr>
        <p:spPr>
          <a:xfrm>
            <a:off x="6049993" y="2179987"/>
            <a:ext cx="669984" cy="58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是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79C623-55C6-2DC5-43F7-9CAF3BDFAA73}"/>
              </a:ext>
            </a:extLst>
          </p:cNvPr>
          <p:cNvSpPr/>
          <p:nvPr/>
        </p:nvSpPr>
        <p:spPr>
          <a:xfrm>
            <a:off x="7033816" y="2179987"/>
            <a:ext cx="1440198" cy="58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物理所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577FB5-29E4-0F6C-A206-3382B415C512}"/>
              </a:ext>
            </a:extLst>
          </p:cNvPr>
          <p:cNvSpPr/>
          <p:nvPr/>
        </p:nvSpPr>
        <p:spPr>
          <a:xfrm>
            <a:off x="8957097" y="2179987"/>
            <a:ext cx="1440198" cy="58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搭建的。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5523D0-E97A-2C53-6679-BFB359A80DFD}"/>
              </a:ext>
            </a:extLst>
          </p:cNvPr>
          <p:cNvSpPr/>
          <p:nvPr/>
        </p:nvSpPr>
        <p:spPr>
          <a:xfrm>
            <a:off x="1266598" y="4683123"/>
            <a:ext cx="2040194" cy="7144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</a:rPr>
              <a:t>MatElab</a:t>
            </a:r>
            <a:r>
              <a:rPr lang="zh-CN" altLang="en-US" sz="2800" b="1" dirty="0">
                <a:solidFill>
                  <a:schemeClr val="tx1"/>
                </a:solidFill>
              </a:rPr>
              <a:t>是谁搭建的？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A227FB5-723F-1AC0-4178-F8E09A2C72B5}"/>
              </a:ext>
            </a:extLst>
          </p:cNvPr>
          <p:cNvSpPr/>
          <p:nvPr/>
        </p:nvSpPr>
        <p:spPr>
          <a:xfrm>
            <a:off x="3669101" y="4750697"/>
            <a:ext cx="2380891" cy="5808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</a:rPr>
              <a:t>MatElab</a:t>
            </a:r>
            <a:r>
              <a:rPr lang="zh-CN" altLang="en-US" sz="2800" b="1" dirty="0">
                <a:solidFill>
                  <a:schemeClr val="tx1"/>
                </a:solidFill>
              </a:rPr>
              <a:t>平台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677A0C-A2A9-5C00-C6A3-791A2DE698DE}"/>
              </a:ext>
            </a:extLst>
          </p:cNvPr>
          <p:cNvSpPr/>
          <p:nvPr/>
        </p:nvSpPr>
        <p:spPr>
          <a:xfrm>
            <a:off x="6049993" y="4750697"/>
            <a:ext cx="669984" cy="5808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是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2EC5E5A-7579-96D3-1FBF-A0EC14A2C5EC}"/>
              </a:ext>
            </a:extLst>
          </p:cNvPr>
          <p:cNvSpPr/>
          <p:nvPr/>
        </p:nvSpPr>
        <p:spPr>
          <a:xfrm>
            <a:off x="7033816" y="4750697"/>
            <a:ext cx="1440198" cy="580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物理所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42BCDB3-552E-E8F4-33CC-7A8ED78B3EBC}"/>
              </a:ext>
            </a:extLst>
          </p:cNvPr>
          <p:cNvSpPr/>
          <p:nvPr/>
        </p:nvSpPr>
        <p:spPr>
          <a:xfrm>
            <a:off x="8957097" y="4750697"/>
            <a:ext cx="1440198" cy="5808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搭建的。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37F482A-FC3B-81D1-64B3-503EEFEEA6CF}"/>
              </a:ext>
            </a:extLst>
          </p:cNvPr>
          <p:cNvSpPr/>
          <p:nvPr/>
        </p:nvSpPr>
        <p:spPr>
          <a:xfrm>
            <a:off x="1213450" y="2994652"/>
            <a:ext cx="9437298" cy="11616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BF13D52-984B-2BFE-3C74-C9BFD9C30810}"/>
              </a:ext>
            </a:extLst>
          </p:cNvPr>
          <p:cNvSpPr/>
          <p:nvPr/>
        </p:nvSpPr>
        <p:spPr>
          <a:xfrm>
            <a:off x="1266598" y="3160898"/>
            <a:ext cx="2040194" cy="7144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物理所搭建了什么？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089F5AF-B614-C67F-9664-66E2D2388B2E}"/>
              </a:ext>
            </a:extLst>
          </p:cNvPr>
          <p:cNvSpPr/>
          <p:nvPr/>
        </p:nvSpPr>
        <p:spPr>
          <a:xfrm>
            <a:off x="3669101" y="3228472"/>
            <a:ext cx="2380891" cy="580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</a:rPr>
              <a:t>MatElab</a:t>
            </a:r>
            <a:r>
              <a:rPr lang="zh-CN" altLang="en-US" sz="2800" b="1" dirty="0">
                <a:solidFill>
                  <a:schemeClr val="tx1"/>
                </a:solidFill>
              </a:rPr>
              <a:t>平台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8BFFEA0-B1F9-5AD5-7C93-27B707DA0D7A}"/>
              </a:ext>
            </a:extLst>
          </p:cNvPr>
          <p:cNvSpPr/>
          <p:nvPr/>
        </p:nvSpPr>
        <p:spPr>
          <a:xfrm>
            <a:off x="6049993" y="3228472"/>
            <a:ext cx="669984" cy="580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是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CC59FFD-3418-3477-3AB3-82CFD8AF57ED}"/>
              </a:ext>
            </a:extLst>
          </p:cNvPr>
          <p:cNvSpPr/>
          <p:nvPr/>
        </p:nvSpPr>
        <p:spPr>
          <a:xfrm>
            <a:off x="7033816" y="3228472"/>
            <a:ext cx="1440198" cy="580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物理所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97CF996-746C-7A41-9BA5-C24318683397}"/>
              </a:ext>
            </a:extLst>
          </p:cNvPr>
          <p:cNvSpPr/>
          <p:nvPr/>
        </p:nvSpPr>
        <p:spPr>
          <a:xfrm>
            <a:off x="8957097" y="3228472"/>
            <a:ext cx="1440198" cy="580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搭建的。</a:t>
            </a:r>
          </a:p>
        </p:txBody>
      </p:sp>
    </p:spTree>
    <p:extLst>
      <p:ext uri="{BB962C8B-B14F-4D97-AF65-F5344CB8AC3E}">
        <p14:creationId xmlns:p14="http://schemas.microsoft.com/office/powerpoint/2010/main" val="586855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540D756-8F91-DFD6-34A6-6C2A81A74F31}"/>
              </a:ext>
            </a:extLst>
          </p:cNvPr>
          <p:cNvSpPr/>
          <p:nvPr/>
        </p:nvSpPr>
        <p:spPr>
          <a:xfrm>
            <a:off x="1811546" y="2015781"/>
            <a:ext cx="2576423" cy="2286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神经网络参数</a:t>
            </a:r>
            <a:r>
              <a:rPr lang="en-US" altLang="zh-CN" sz="2800" b="1" dirty="0">
                <a:solidFill>
                  <a:schemeClr val="tx1"/>
                </a:solidFill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</a:rPr>
              <a:t>模型权重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7062345-DCCC-8D11-71E3-4EE80556EE96}"/>
              </a:ext>
            </a:extLst>
          </p:cNvPr>
          <p:cNvSpPr/>
          <p:nvPr/>
        </p:nvSpPr>
        <p:spPr>
          <a:xfrm>
            <a:off x="1811546" y="1053850"/>
            <a:ext cx="2576423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我来自物理所。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AD4AB83-99CC-2D5B-CA4A-2927DA50FC27}"/>
              </a:ext>
            </a:extLst>
          </p:cNvPr>
          <p:cNvSpPr/>
          <p:nvPr/>
        </p:nvSpPr>
        <p:spPr>
          <a:xfrm>
            <a:off x="615349" y="4969930"/>
            <a:ext cx="2576423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</a:rPr>
              <a:t>我</a:t>
            </a:r>
            <a:r>
              <a:rPr lang="zh-CN" altLang="en-US" sz="2800" b="1" dirty="0">
                <a:solidFill>
                  <a:schemeClr val="tx1"/>
                </a:solidFill>
              </a:rPr>
              <a:t>来自物理所。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253BB3-D9B3-32B1-EC23-2BEC65DB0459}"/>
              </a:ext>
            </a:extLst>
          </p:cNvPr>
          <p:cNvSpPr/>
          <p:nvPr/>
        </p:nvSpPr>
        <p:spPr>
          <a:xfrm>
            <a:off x="3795620" y="4969929"/>
            <a:ext cx="2576423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我来自</a:t>
            </a:r>
            <a:r>
              <a:rPr lang="zh-CN" altLang="en-US" sz="2800" b="1" dirty="0">
                <a:solidFill>
                  <a:srgbClr val="7030A0"/>
                </a:solidFill>
              </a:rPr>
              <a:t>物理所</a:t>
            </a:r>
            <a:r>
              <a:rPr lang="zh-CN" altLang="en-US" sz="2800" b="1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45314A-B267-F0A4-A273-FE80A27848D3}"/>
              </a:ext>
            </a:extLst>
          </p:cNvPr>
          <p:cNvSpPr txBox="1"/>
          <p:nvPr/>
        </p:nvSpPr>
        <p:spPr>
          <a:xfrm>
            <a:off x="770198" y="6036987"/>
            <a:ext cx="4999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不同的权重对应于不同的“注意力”区域，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反向传播来调整模型权重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F1D28D2-21E4-DDD3-9834-B708C4CED3FC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3099758" y="1634695"/>
            <a:ext cx="0" cy="3810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BD65D3C8-D352-B2F1-B691-5B389513CE9A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1903561" y="4302464"/>
            <a:ext cx="1196197" cy="6674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9A231EE-6726-B561-E1D1-9E0FFE1A0D41}"/>
              </a:ext>
            </a:extLst>
          </p:cNvPr>
          <p:cNvCxnSpPr>
            <a:stCxn id="8" idx="2"/>
            <a:endCxn id="14" idx="0"/>
          </p:cNvCxnSpPr>
          <p:nvPr/>
        </p:nvCxnSpPr>
        <p:spPr>
          <a:xfrm>
            <a:off x="3099758" y="4302464"/>
            <a:ext cx="1984074" cy="6674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9E767B55-263F-CA6D-623C-166FF1944EE5}"/>
              </a:ext>
            </a:extLst>
          </p:cNvPr>
          <p:cNvCxnSpPr>
            <a:stCxn id="10" idx="1"/>
            <a:endCxn id="8" idx="1"/>
          </p:cNvCxnSpPr>
          <p:nvPr/>
        </p:nvCxnSpPr>
        <p:spPr>
          <a:xfrm rot="10800000" flipH="1">
            <a:off x="615348" y="3159123"/>
            <a:ext cx="1196197" cy="2101230"/>
          </a:xfrm>
          <a:prstGeom prst="bentConnector3">
            <a:avLst>
              <a:gd name="adj1" fmla="val -19111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A074A275-7F31-2421-C51B-595566BD760B}"/>
              </a:ext>
            </a:extLst>
          </p:cNvPr>
          <p:cNvCxnSpPr>
            <a:stCxn id="14" idx="3"/>
            <a:endCxn id="8" idx="3"/>
          </p:cNvCxnSpPr>
          <p:nvPr/>
        </p:nvCxnSpPr>
        <p:spPr>
          <a:xfrm flipH="1" flipV="1">
            <a:off x="4387969" y="3159123"/>
            <a:ext cx="1984074" cy="2101229"/>
          </a:xfrm>
          <a:prstGeom prst="bentConnector3">
            <a:avLst>
              <a:gd name="adj1" fmla="val -11522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01E3382-5DEE-EFF1-0334-C1C6A617A4F2}"/>
              </a:ext>
            </a:extLst>
          </p:cNvPr>
          <p:cNvSpPr txBox="1"/>
          <p:nvPr/>
        </p:nvSpPr>
        <p:spPr>
          <a:xfrm>
            <a:off x="120768" y="2452040"/>
            <a:ext cx="169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</a:rPr>
              <a:t>反向传播来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</a:rPr>
              <a:t>调整模型权重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4B00127-847A-EE22-B068-48E34653AA95}"/>
              </a:ext>
            </a:extLst>
          </p:cNvPr>
          <p:cNvSpPr txBox="1"/>
          <p:nvPr/>
        </p:nvSpPr>
        <p:spPr>
          <a:xfrm>
            <a:off x="5076214" y="2495683"/>
            <a:ext cx="169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</a:rPr>
              <a:t>反向传播来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</a:rPr>
              <a:t>调整模型权重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908575C-17DD-4117-3C10-64CB16AE92CF}"/>
              </a:ext>
            </a:extLst>
          </p:cNvPr>
          <p:cNvSpPr/>
          <p:nvPr/>
        </p:nvSpPr>
        <p:spPr>
          <a:xfrm>
            <a:off x="7834371" y="2007503"/>
            <a:ext cx="2576423" cy="2286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神经网络参数</a:t>
            </a:r>
            <a:r>
              <a:rPr lang="en-US" altLang="zh-CN" sz="2800" b="1" dirty="0">
                <a:solidFill>
                  <a:schemeClr val="tx1"/>
                </a:solidFill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</a:rPr>
              <a:t>模型权重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3B2A610-F75E-CE14-D996-905A30B41225}"/>
              </a:ext>
            </a:extLst>
          </p:cNvPr>
          <p:cNvSpPr/>
          <p:nvPr/>
        </p:nvSpPr>
        <p:spPr>
          <a:xfrm>
            <a:off x="7834370" y="967686"/>
            <a:ext cx="2576423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我来自物理所。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DF7DAD9-E0C1-CF7D-8601-59BD6BEC76F3}"/>
              </a:ext>
            </a:extLst>
          </p:cNvPr>
          <p:cNvSpPr/>
          <p:nvPr/>
        </p:nvSpPr>
        <p:spPr>
          <a:xfrm>
            <a:off x="6465065" y="967686"/>
            <a:ext cx="915656" cy="5808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人物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046A071-751A-4A9D-4940-C2020F911DBA}"/>
              </a:ext>
            </a:extLst>
          </p:cNvPr>
          <p:cNvSpPr/>
          <p:nvPr/>
        </p:nvSpPr>
        <p:spPr>
          <a:xfrm>
            <a:off x="10864442" y="993501"/>
            <a:ext cx="915656" cy="5808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地点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38A19C2-EDEC-949C-DDB2-ED866037337B}"/>
              </a:ext>
            </a:extLst>
          </p:cNvPr>
          <p:cNvSpPr/>
          <p:nvPr/>
        </p:nvSpPr>
        <p:spPr>
          <a:xfrm>
            <a:off x="7834365" y="4787021"/>
            <a:ext cx="2576423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</a:rPr>
              <a:t>我</a:t>
            </a:r>
            <a:r>
              <a:rPr lang="zh-CN" altLang="en-US" sz="2800" b="1" dirty="0">
                <a:solidFill>
                  <a:schemeClr val="tx1"/>
                </a:solidFill>
              </a:rPr>
              <a:t>来自物理所。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E8B55F7-E896-456C-B4DD-694665BCA6FA}"/>
              </a:ext>
            </a:extLst>
          </p:cNvPr>
          <p:cNvSpPr/>
          <p:nvPr/>
        </p:nvSpPr>
        <p:spPr>
          <a:xfrm>
            <a:off x="7834368" y="5658287"/>
            <a:ext cx="2576423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我来自</a:t>
            </a:r>
            <a:r>
              <a:rPr lang="zh-CN" altLang="en-US" sz="2800" b="1" dirty="0">
                <a:solidFill>
                  <a:srgbClr val="7030A0"/>
                </a:solidFill>
              </a:rPr>
              <a:t>物理所</a:t>
            </a:r>
            <a:r>
              <a:rPr lang="zh-CN" altLang="en-US" sz="2800" b="1" dirty="0">
                <a:solidFill>
                  <a:schemeClr val="tx1"/>
                </a:solidFill>
              </a:rPr>
              <a:t>。</a:t>
            </a: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9C6A33AF-0B90-10FA-2C0C-D5A8325ACC16}"/>
              </a:ext>
            </a:extLst>
          </p:cNvPr>
          <p:cNvCxnSpPr>
            <a:stCxn id="47" idx="3"/>
            <a:endCxn id="46" idx="1"/>
          </p:cNvCxnSpPr>
          <p:nvPr/>
        </p:nvCxnSpPr>
        <p:spPr>
          <a:xfrm>
            <a:off x="7380721" y="1258109"/>
            <a:ext cx="4536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6AF41C0C-F5B2-7A07-76C3-28E945E83EEF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9122582" y="1548531"/>
            <a:ext cx="1" cy="4589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13950CEC-1C62-E8F7-5F40-28E48FFDD606}"/>
              </a:ext>
            </a:extLst>
          </p:cNvPr>
          <p:cNvCxnSpPr>
            <a:cxnSpLocks/>
            <a:stCxn id="48" idx="1"/>
            <a:endCxn id="46" idx="3"/>
          </p:cNvCxnSpPr>
          <p:nvPr/>
        </p:nvCxnSpPr>
        <p:spPr>
          <a:xfrm flipH="1" flipV="1">
            <a:off x="10410793" y="1258109"/>
            <a:ext cx="453649" cy="258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FC0F0F60-A681-602D-D799-7F5FA8C27427}"/>
              </a:ext>
            </a:extLst>
          </p:cNvPr>
          <p:cNvCxnSpPr>
            <a:stCxn id="47" idx="2"/>
            <a:endCxn id="49" idx="1"/>
          </p:cNvCxnSpPr>
          <p:nvPr/>
        </p:nvCxnSpPr>
        <p:spPr>
          <a:xfrm rot="16200000" flipH="1">
            <a:off x="5614173" y="2857251"/>
            <a:ext cx="3528913" cy="911472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连接符: 肘形 68">
            <a:extLst>
              <a:ext uri="{FF2B5EF4-FFF2-40B4-BE49-F238E27FC236}">
                <a16:creationId xmlns:a16="http://schemas.microsoft.com/office/drawing/2014/main" id="{AD84A1AC-11EC-D45A-24B6-5DFE3D3AB427}"/>
              </a:ext>
            </a:extLst>
          </p:cNvPr>
          <p:cNvCxnSpPr>
            <a:stCxn id="48" idx="2"/>
            <a:endCxn id="50" idx="3"/>
          </p:cNvCxnSpPr>
          <p:nvPr/>
        </p:nvCxnSpPr>
        <p:spPr>
          <a:xfrm rot="5400000">
            <a:off x="8679349" y="3305789"/>
            <a:ext cx="4374364" cy="911479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7B4D386D-9DF2-738D-8879-60240BAE4E6E}"/>
              </a:ext>
            </a:extLst>
          </p:cNvPr>
          <p:cNvCxnSpPr>
            <a:stCxn id="45" idx="2"/>
            <a:endCxn id="49" idx="0"/>
          </p:cNvCxnSpPr>
          <p:nvPr/>
        </p:nvCxnSpPr>
        <p:spPr>
          <a:xfrm flipH="1">
            <a:off x="9122577" y="4294186"/>
            <a:ext cx="6" cy="4928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连接符: 肘形 72">
            <a:extLst>
              <a:ext uri="{FF2B5EF4-FFF2-40B4-BE49-F238E27FC236}">
                <a16:creationId xmlns:a16="http://schemas.microsoft.com/office/drawing/2014/main" id="{61EDD7D8-F813-402D-3B25-E2C8F07203BA}"/>
              </a:ext>
            </a:extLst>
          </p:cNvPr>
          <p:cNvCxnSpPr>
            <a:stCxn id="45" idx="2"/>
            <a:endCxn id="50" idx="3"/>
          </p:cNvCxnSpPr>
          <p:nvPr/>
        </p:nvCxnSpPr>
        <p:spPr>
          <a:xfrm rot="16200000" flipH="1">
            <a:off x="8939425" y="4477344"/>
            <a:ext cx="1654524" cy="1288208"/>
          </a:xfrm>
          <a:prstGeom prst="bentConnector4">
            <a:avLst>
              <a:gd name="adj1" fmla="val 11678"/>
              <a:gd name="adj2" fmla="val 117746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20B77D89-76BB-236E-95EF-D5CDFA19A8BB}"/>
              </a:ext>
            </a:extLst>
          </p:cNvPr>
          <p:cNvSpPr txBox="1"/>
          <p:nvPr/>
        </p:nvSpPr>
        <p:spPr>
          <a:xfrm>
            <a:off x="9792228" y="1625264"/>
            <a:ext cx="1690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仅正向传播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动作按钮: 转到主页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1AFAD3-0B03-9314-A412-41EE07B20676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14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EFE920A-5807-0FC1-F0F8-84DE2F5FDBD4}"/>
              </a:ext>
            </a:extLst>
          </p:cNvPr>
          <p:cNvSpPr/>
          <p:nvPr/>
        </p:nvSpPr>
        <p:spPr>
          <a:xfrm>
            <a:off x="1743088" y="1703706"/>
            <a:ext cx="1207699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超导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B023D7-B62C-EBEF-7CDD-786344FEBF67}"/>
              </a:ext>
            </a:extLst>
          </p:cNvPr>
          <p:cNvSpPr txBox="1"/>
          <p:nvPr/>
        </p:nvSpPr>
        <p:spPr>
          <a:xfrm>
            <a:off x="776377" y="911842"/>
            <a:ext cx="1084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原理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F23B16-9181-DE1A-942D-0A1C69F06789}"/>
              </a:ext>
            </a:extLst>
          </p:cNvPr>
          <p:cNvSpPr/>
          <p:nvPr/>
        </p:nvSpPr>
        <p:spPr>
          <a:xfrm>
            <a:off x="4046302" y="1703705"/>
            <a:ext cx="1207699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拓扑</a:t>
            </a:r>
          </a:p>
        </p:txBody>
      </p:sp>
      <p:sp>
        <p:nvSpPr>
          <p:cNvPr id="7" name="加号 6">
            <a:extLst>
              <a:ext uri="{FF2B5EF4-FFF2-40B4-BE49-F238E27FC236}">
                <a16:creationId xmlns:a16="http://schemas.microsoft.com/office/drawing/2014/main" id="{8E977D3C-BDD7-B800-C03D-E20DCC20DA87}"/>
              </a:ext>
            </a:extLst>
          </p:cNvPr>
          <p:cNvSpPr/>
          <p:nvPr/>
        </p:nvSpPr>
        <p:spPr>
          <a:xfrm>
            <a:off x="3156364" y="1703705"/>
            <a:ext cx="581749" cy="580845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2782900A-70E9-5997-42AA-297A8425F31A}"/>
              </a:ext>
            </a:extLst>
          </p:cNvPr>
          <p:cNvSpPr/>
          <p:nvPr/>
        </p:nvSpPr>
        <p:spPr>
          <a:xfrm>
            <a:off x="7310018" y="178984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C368339-2214-8AEA-9A5C-6CD186E3F330}"/>
              </a:ext>
            </a:extLst>
          </p:cNvPr>
          <p:cNvSpPr/>
          <p:nvPr/>
        </p:nvSpPr>
        <p:spPr>
          <a:xfrm>
            <a:off x="8885757" y="1741735"/>
            <a:ext cx="2334331" cy="580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拓扑超导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00BED6C-107A-C1CE-A77B-F2E9192D8DA6}"/>
              </a:ext>
            </a:extLst>
          </p:cNvPr>
          <p:cNvSpPr/>
          <p:nvPr/>
        </p:nvSpPr>
        <p:spPr>
          <a:xfrm>
            <a:off x="1559333" y="3954576"/>
            <a:ext cx="1667222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光电效应</a:t>
            </a:r>
          </a:p>
        </p:txBody>
      </p:sp>
      <p:sp>
        <p:nvSpPr>
          <p:cNvPr id="18" name="加号 17">
            <a:extLst>
              <a:ext uri="{FF2B5EF4-FFF2-40B4-BE49-F238E27FC236}">
                <a16:creationId xmlns:a16="http://schemas.microsoft.com/office/drawing/2014/main" id="{83838ABC-E2CE-8697-A65C-DA91CE44968C}"/>
              </a:ext>
            </a:extLst>
          </p:cNvPr>
          <p:cNvSpPr/>
          <p:nvPr/>
        </p:nvSpPr>
        <p:spPr>
          <a:xfrm>
            <a:off x="5316040" y="3954576"/>
            <a:ext cx="581749" cy="580845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83709B-B5F4-32AD-70DC-51AE660CF899}"/>
              </a:ext>
            </a:extLst>
          </p:cNvPr>
          <p:cNvSpPr/>
          <p:nvPr/>
        </p:nvSpPr>
        <p:spPr>
          <a:xfrm>
            <a:off x="4253336" y="3954575"/>
            <a:ext cx="660844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光</a:t>
            </a:r>
          </a:p>
        </p:txBody>
      </p:sp>
      <p:sp>
        <p:nvSpPr>
          <p:cNvPr id="20" name="减号 19">
            <a:extLst>
              <a:ext uri="{FF2B5EF4-FFF2-40B4-BE49-F238E27FC236}">
                <a16:creationId xmlns:a16="http://schemas.microsoft.com/office/drawing/2014/main" id="{05825286-C0F0-ECF9-46B8-5269D9BB6AFD}"/>
              </a:ext>
            </a:extLst>
          </p:cNvPr>
          <p:cNvSpPr/>
          <p:nvPr/>
        </p:nvSpPr>
        <p:spPr>
          <a:xfrm>
            <a:off x="3398674" y="3888438"/>
            <a:ext cx="581749" cy="713117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9A27D95-A443-94BC-B715-60C30181376B}"/>
              </a:ext>
            </a:extLst>
          </p:cNvPr>
          <p:cNvSpPr/>
          <p:nvPr/>
        </p:nvSpPr>
        <p:spPr>
          <a:xfrm>
            <a:off x="6224371" y="3954575"/>
            <a:ext cx="660844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热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7E6AB00-8042-EFEF-98B5-1C99B63A4EFF}"/>
              </a:ext>
            </a:extLst>
          </p:cNvPr>
          <p:cNvSpPr/>
          <p:nvPr/>
        </p:nvSpPr>
        <p:spPr>
          <a:xfrm>
            <a:off x="8931765" y="3888438"/>
            <a:ext cx="2288325" cy="580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热电效应</a:t>
            </a: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881920A2-4AA1-2C8A-1077-E3A8F25AF9DA}"/>
              </a:ext>
            </a:extLst>
          </p:cNvPr>
          <p:cNvSpPr/>
          <p:nvPr/>
        </p:nvSpPr>
        <p:spPr>
          <a:xfrm>
            <a:off x="7356025" y="400255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DA5ECAC-61A7-CB22-12E4-0BD4C37287FA}"/>
              </a:ext>
            </a:extLst>
          </p:cNvPr>
          <p:cNvSpPr/>
          <p:nvPr/>
        </p:nvSpPr>
        <p:spPr>
          <a:xfrm>
            <a:off x="1259456" y="5177209"/>
            <a:ext cx="1967099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锂离子电池</a:t>
            </a:r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A291C93F-587F-162E-466D-D93436970575}"/>
              </a:ext>
            </a:extLst>
          </p:cNvPr>
          <p:cNvSpPr/>
          <p:nvPr/>
        </p:nvSpPr>
        <p:spPr>
          <a:xfrm>
            <a:off x="5316040" y="5177209"/>
            <a:ext cx="581749" cy="580845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9F733E5-FBA8-AAA1-722B-F83CDBDB4BA1}"/>
              </a:ext>
            </a:extLst>
          </p:cNvPr>
          <p:cNvSpPr/>
          <p:nvPr/>
        </p:nvSpPr>
        <p:spPr>
          <a:xfrm>
            <a:off x="4253336" y="5177208"/>
            <a:ext cx="660844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锂</a:t>
            </a:r>
          </a:p>
        </p:txBody>
      </p:sp>
      <p:sp>
        <p:nvSpPr>
          <p:cNvPr id="28" name="减号 27">
            <a:extLst>
              <a:ext uri="{FF2B5EF4-FFF2-40B4-BE49-F238E27FC236}">
                <a16:creationId xmlns:a16="http://schemas.microsoft.com/office/drawing/2014/main" id="{C584DF42-7FA7-6593-426E-BA0A47763A0B}"/>
              </a:ext>
            </a:extLst>
          </p:cNvPr>
          <p:cNvSpPr/>
          <p:nvPr/>
        </p:nvSpPr>
        <p:spPr>
          <a:xfrm>
            <a:off x="3398674" y="5111071"/>
            <a:ext cx="581749" cy="713117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3F4E344-3EA7-5EEB-1911-988A69B96BA9}"/>
              </a:ext>
            </a:extLst>
          </p:cNvPr>
          <p:cNvSpPr/>
          <p:nvPr/>
        </p:nvSpPr>
        <p:spPr>
          <a:xfrm>
            <a:off x="6224371" y="5177208"/>
            <a:ext cx="660844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钠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A31A69C-4A96-1FC2-5FE7-756DD5EF28ED}"/>
              </a:ext>
            </a:extLst>
          </p:cNvPr>
          <p:cNvSpPr/>
          <p:nvPr/>
        </p:nvSpPr>
        <p:spPr>
          <a:xfrm>
            <a:off x="8931764" y="5111071"/>
            <a:ext cx="2288325" cy="580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钠离子电池</a:t>
            </a: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291EED34-CC29-34A7-335E-E261C98A47BD}"/>
              </a:ext>
            </a:extLst>
          </p:cNvPr>
          <p:cNvSpPr/>
          <p:nvPr/>
        </p:nvSpPr>
        <p:spPr>
          <a:xfrm>
            <a:off x="7356025" y="5225189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2C6F902-8203-8C8E-5C8F-D7442F60ECF0}"/>
              </a:ext>
            </a:extLst>
          </p:cNvPr>
          <p:cNvSpPr/>
          <p:nvPr/>
        </p:nvSpPr>
        <p:spPr>
          <a:xfrm>
            <a:off x="1743088" y="2827512"/>
            <a:ext cx="1207699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热电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C9D51CF-78BC-02B3-B55B-666DB564BD92}"/>
              </a:ext>
            </a:extLst>
          </p:cNvPr>
          <p:cNvSpPr/>
          <p:nvPr/>
        </p:nvSpPr>
        <p:spPr>
          <a:xfrm>
            <a:off x="3795004" y="2815117"/>
            <a:ext cx="1207699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制冷</a:t>
            </a:r>
          </a:p>
        </p:txBody>
      </p:sp>
      <p:sp>
        <p:nvSpPr>
          <p:cNvPr id="36" name="加号 35">
            <a:extLst>
              <a:ext uri="{FF2B5EF4-FFF2-40B4-BE49-F238E27FC236}">
                <a16:creationId xmlns:a16="http://schemas.microsoft.com/office/drawing/2014/main" id="{810E612F-D0AD-37A1-9FE1-A0EF521706B9}"/>
              </a:ext>
            </a:extLst>
          </p:cNvPr>
          <p:cNvSpPr/>
          <p:nvPr/>
        </p:nvSpPr>
        <p:spPr>
          <a:xfrm>
            <a:off x="3156364" y="2827511"/>
            <a:ext cx="581749" cy="580845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00C249A6-9A6E-CC58-4D67-A3C3462C8AF0}"/>
              </a:ext>
            </a:extLst>
          </p:cNvPr>
          <p:cNvSpPr/>
          <p:nvPr/>
        </p:nvSpPr>
        <p:spPr>
          <a:xfrm>
            <a:off x="7310018" y="2913647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CA81D7D-3597-9D8D-86C4-3B925E368F1F}"/>
              </a:ext>
            </a:extLst>
          </p:cNvPr>
          <p:cNvSpPr/>
          <p:nvPr/>
        </p:nvSpPr>
        <p:spPr>
          <a:xfrm>
            <a:off x="8885757" y="2865541"/>
            <a:ext cx="2334333" cy="580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热电制冷器件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BB2CAC3-84B5-82E9-489E-3F0ADAFA4D19}"/>
              </a:ext>
            </a:extLst>
          </p:cNvPr>
          <p:cNvSpPr/>
          <p:nvPr/>
        </p:nvSpPr>
        <p:spPr>
          <a:xfrm>
            <a:off x="5733336" y="2828190"/>
            <a:ext cx="1207699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器件</a:t>
            </a:r>
          </a:p>
        </p:txBody>
      </p:sp>
      <p:sp>
        <p:nvSpPr>
          <p:cNvPr id="51" name="加号 50">
            <a:extLst>
              <a:ext uri="{FF2B5EF4-FFF2-40B4-BE49-F238E27FC236}">
                <a16:creationId xmlns:a16="http://schemas.microsoft.com/office/drawing/2014/main" id="{01E35C3D-3B94-FA9D-B72A-EDCF430802C4}"/>
              </a:ext>
            </a:extLst>
          </p:cNvPr>
          <p:cNvSpPr/>
          <p:nvPr/>
        </p:nvSpPr>
        <p:spPr>
          <a:xfrm>
            <a:off x="5072596" y="2829974"/>
            <a:ext cx="581749" cy="580845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85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EFE920A-5807-0FC1-F0F8-84DE2F5FDBD4}"/>
              </a:ext>
            </a:extLst>
          </p:cNvPr>
          <p:cNvSpPr/>
          <p:nvPr/>
        </p:nvSpPr>
        <p:spPr>
          <a:xfrm>
            <a:off x="5006060" y="1758640"/>
            <a:ext cx="1207699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超导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B023D7-B62C-EBEF-7CDD-786344FEBF67}"/>
              </a:ext>
            </a:extLst>
          </p:cNvPr>
          <p:cNvSpPr txBox="1"/>
          <p:nvPr/>
        </p:nvSpPr>
        <p:spPr>
          <a:xfrm>
            <a:off x="695400" y="855818"/>
            <a:ext cx="1084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潜在问题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F23B16-9181-DE1A-942D-0A1C69F06789}"/>
              </a:ext>
            </a:extLst>
          </p:cNvPr>
          <p:cNvSpPr/>
          <p:nvPr/>
        </p:nvSpPr>
        <p:spPr>
          <a:xfrm>
            <a:off x="2260256" y="1758640"/>
            <a:ext cx="1207699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高温</a:t>
            </a:r>
          </a:p>
        </p:txBody>
      </p:sp>
      <p:sp>
        <p:nvSpPr>
          <p:cNvPr id="7" name="加号 6">
            <a:extLst>
              <a:ext uri="{FF2B5EF4-FFF2-40B4-BE49-F238E27FC236}">
                <a16:creationId xmlns:a16="http://schemas.microsoft.com/office/drawing/2014/main" id="{8E977D3C-BDD7-B800-C03D-E20DCC20DA87}"/>
              </a:ext>
            </a:extLst>
          </p:cNvPr>
          <p:cNvSpPr/>
          <p:nvPr/>
        </p:nvSpPr>
        <p:spPr>
          <a:xfrm>
            <a:off x="3914651" y="1758640"/>
            <a:ext cx="581749" cy="580845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2782900A-70E9-5997-42AA-297A8425F31A}"/>
              </a:ext>
            </a:extLst>
          </p:cNvPr>
          <p:cNvSpPr/>
          <p:nvPr/>
        </p:nvSpPr>
        <p:spPr>
          <a:xfrm>
            <a:off x="7206305" y="1806745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C368339-2214-8AEA-9A5C-6CD186E3F330}"/>
              </a:ext>
            </a:extLst>
          </p:cNvPr>
          <p:cNvSpPr/>
          <p:nvPr/>
        </p:nvSpPr>
        <p:spPr>
          <a:xfrm>
            <a:off x="8632519" y="1765038"/>
            <a:ext cx="2334331" cy="580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高温超导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00BED6C-107A-C1CE-A77B-F2E9192D8DA6}"/>
              </a:ext>
            </a:extLst>
          </p:cNvPr>
          <p:cNvSpPr/>
          <p:nvPr/>
        </p:nvSpPr>
        <p:spPr>
          <a:xfrm>
            <a:off x="1432615" y="3121221"/>
            <a:ext cx="1667222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液态电池</a:t>
            </a:r>
          </a:p>
        </p:txBody>
      </p:sp>
      <p:sp>
        <p:nvSpPr>
          <p:cNvPr id="18" name="加号 17">
            <a:extLst>
              <a:ext uri="{FF2B5EF4-FFF2-40B4-BE49-F238E27FC236}">
                <a16:creationId xmlns:a16="http://schemas.microsoft.com/office/drawing/2014/main" id="{83838ABC-E2CE-8697-A65C-DA91CE44968C}"/>
              </a:ext>
            </a:extLst>
          </p:cNvPr>
          <p:cNvSpPr/>
          <p:nvPr/>
        </p:nvSpPr>
        <p:spPr>
          <a:xfrm>
            <a:off x="5189322" y="3121221"/>
            <a:ext cx="581749" cy="580845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83709B-B5F4-32AD-70DC-51AE660CF899}"/>
              </a:ext>
            </a:extLst>
          </p:cNvPr>
          <p:cNvSpPr/>
          <p:nvPr/>
        </p:nvSpPr>
        <p:spPr>
          <a:xfrm>
            <a:off x="4126618" y="3121220"/>
            <a:ext cx="660844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液</a:t>
            </a:r>
          </a:p>
        </p:txBody>
      </p:sp>
      <p:sp>
        <p:nvSpPr>
          <p:cNvPr id="20" name="减号 19">
            <a:extLst>
              <a:ext uri="{FF2B5EF4-FFF2-40B4-BE49-F238E27FC236}">
                <a16:creationId xmlns:a16="http://schemas.microsoft.com/office/drawing/2014/main" id="{05825286-C0F0-ECF9-46B8-5269D9BB6AFD}"/>
              </a:ext>
            </a:extLst>
          </p:cNvPr>
          <p:cNvSpPr/>
          <p:nvPr/>
        </p:nvSpPr>
        <p:spPr>
          <a:xfrm>
            <a:off x="3271956" y="3055083"/>
            <a:ext cx="581749" cy="713117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9A27D95-A443-94BC-B715-60C30181376B}"/>
              </a:ext>
            </a:extLst>
          </p:cNvPr>
          <p:cNvSpPr/>
          <p:nvPr/>
        </p:nvSpPr>
        <p:spPr>
          <a:xfrm>
            <a:off x="6097653" y="3121220"/>
            <a:ext cx="660844" cy="58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固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7E6AB00-8042-EFEF-98B5-1C99B63A4EFF}"/>
              </a:ext>
            </a:extLst>
          </p:cNvPr>
          <p:cNvSpPr/>
          <p:nvPr/>
        </p:nvSpPr>
        <p:spPr>
          <a:xfrm>
            <a:off x="8678525" y="3121220"/>
            <a:ext cx="2288325" cy="580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固态电池</a:t>
            </a: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881920A2-4AA1-2C8A-1077-E3A8F25AF9DA}"/>
              </a:ext>
            </a:extLst>
          </p:cNvPr>
          <p:cNvSpPr/>
          <p:nvPr/>
        </p:nvSpPr>
        <p:spPr>
          <a:xfrm>
            <a:off x="7229307" y="316920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6BCD86-EAC6-3D60-55E4-5423533B0EF3}"/>
              </a:ext>
            </a:extLst>
          </p:cNvPr>
          <p:cNvSpPr txBox="1"/>
          <p:nvPr/>
        </p:nvSpPr>
        <p:spPr>
          <a:xfrm>
            <a:off x="7430853" y="115436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8CB7FF-831A-75F2-CD74-16539A983C4C}"/>
              </a:ext>
            </a:extLst>
          </p:cNvPr>
          <p:cNvSpPr txBox="1"/>
          <p:nvPr/>
        </p:nvSpPr>
        <p:spPr>
          <a:xfrm>
            <a:off x="7426443" y="250893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C0D0148-8B2E-FE7D-2C36-56D80E9E9371}"/>
              </a:ext>
            </a:extLst>
          </p:cNvPr>
          <p:cNvSpPr txBox="1"/>
          <p:nvPr/>
        </p:nvSpPr>
        <p:spPr>
          <a:xfrm>
            <a:off x="939815" y="4270047"/>
            <a:ext cx="10841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当我们说需要固态电池时：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我们要的是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混合固液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原位固态化的固态电池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？还是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全固态电池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80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零样本学习：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训练和推理流程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DA046241-CF4B-B6D5-A288-62A9FEE5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246" y="1717127"/>
            <a:ext cx="8953339" cy="4826853"/>
          </a:xfrm>
          <a:prstGeom prst="rect">
            <a:avLst/>
          </a:prstGeom>
        </p:spPr>
      </p:pic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8DC9E1F-A127-EA62-46D1-DBDC02219B22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601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零样本学习：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示例：拓扑领域筛选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Weyl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半金属，关键词：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 Weyl semimetal 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筛选出大部分都是与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Weyl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半金属相关的文献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004341-40EE-0629-9446-25999117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b="5931"/>
          <a:stretch/>
        </p:blipFill>
        <p:spPr>
          <a:xfrm>
            <a:off x="2909223" y="2150852"/>
            <a:ext cx="7281448" cy="454899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59C7033-2633-239D-650D-0C560DA680AF}"/>
              </a:ext>
            </a:extLst>
          </p:cNvPr>
          <p:cNvSpPr/>
          <p:nvPr/>
        </p:nvSpPr>
        <p:spPr>
          <a:xfrm>
            <a:off x="4677911" y="2833457"/>
            <a:ext cx="1182300" cy="272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542E81-BEDB-2DC0-7C8C-34BE690A09E2}"/>
              </a:ext>
            </a:extLst>
          </p:cNvPr>
          <p:cNvSpPr/>
          <p:nvPr/>
        </p:nvSpPr>
        <p:spPr>
          <a:xfrm>
            <a:off x="3151517" y="3871503"/>
            <a:ext cx="931652" cy="246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050A39C-6956-D4AF-D0EF-500DDDCBFCCE}"/>
              </a:ext>
            </a:extLst>
          </p:cNvPr>
          <p:cNvSpPr/>
          <p:nvPr/>
        </p:nvSpPr>
        <p:spPr>
          <a:xfrm>
            <a:off x="9348158" y="3650412"/>
            <a:ext cx="462951" cy="246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AA1FDA-0D52-7A59-5DD5-F7498A904FF3}"/>
              </a:ext>
            </a:extLst>
          </p:cNvPr>
          <p:cNvSpPr/>
          <p:nvPr/>
        </p:nvSpPr>
        <p:spPr>
          <a:xfrm>
            <a:off x="3151517" y="4630627"/>
            <a:ext cx="1000664" cy="286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AD2855-1BA0-1A5F-3111-C4D79411F337}"/>
              </a:ext>
            </a:extLst>
          </p:cNvPr>
          <p:cNvSpPr/>
          <p:nvPr/>
        </p:nvSpPr>
        <p:spPr>
          <a:xfrm>
            <a:off x="4768729" y="5473140"/>
            <a:ext cx="757927" cy="272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3420CF-6EFD-64F8-40EA-18D91874A3B0}"/>
              </a:ext>
            </a:extLst>
          </p:cNvPr>
          <p:cNvSpPr/>
          <p:nvPr/>
        </p:nvSpPr>
        <p:spPr>
          <a:xfrm>
            <a:off x="3194649" y="6314536"/>
            <a:ext cx="957532" cy="229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B210172-9D7A-2F34-C23E-C4871201EBFC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52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E3FC852-F38F-6002-49A1-F841E5E52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4" y="2017871"/>
            <a:ext cx="7522358" cy="4597842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零样本学习：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示例：热电领域筛选热电制冷器件，关键词：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 thermoelectric cooling devices/thermoelectric cooler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筛选出大部分都是与热电制冷器件相关的文献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专利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FDD4F88-E45E-DE13-3FA0-FB0ACE5A3AF4}"/>
              </a:ext>
            </a:extLst>
          </p:cNvPr>
          <p:cNvSpPr/>
          <p:nvPr/>
        </p:nvSpPr>
        <p:spPr>
          <a:xfrm>
            <a:off x="6297224" y="2827870"/>
            <a:ext cx="874206" cy="236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C9C100-403A-5038-34DE-67AAB7C654F5}"/>
              </a:ext>
            </a:extLst>
          </p:cNvPr>
          <p:cNvSpPr/>
          <p:nvPr/>
        </p:nvSpPr>
        <p:spPr>
          <a:xfrm>
            <a:off x="3815691" y="4558785"/>
            <a:ext cx="1946757" cy="173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759FFC6-C691-4E39-6C9A-E2EC6F02F0AA}"/>
              </a:ext>
            </a:extLst>
          </p:cNvPr>
          <p:cNvSpPr/>
          <p:nvPr/>
        </p:nvSpPr>
        <p:spPr>
          <a:xfrm>
            <a:off x="8143277" y="5790683"/>
            <a:ext cx="563656" cy="223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21AEB63-31B7-16AC-8437-D96CFADD7387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8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账号相关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1037230" y="1190273"/>
            <a:ext cx="9912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ea typeface="黑体" panose="02010609060101010101" pitchFamily="49" charset="-122"/>
              </a:rPr>
              <a:t>账号和密码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endParaRPr lang="en-US" altLang="zh-CN" sz="2400" dirty="0">
              <a:ea typeface="黑体" panose="02010609060101010101" pitchFamily="49" charset="-122"/>
            </a:endParaRPr>
          </a:p>
          <a:p>
            <a:r>
              <a:rPr lang="zh-CN" altLang="en-US" sz="2400" dirty="0">
                <a:ea typeface="黑体" panose="02010609060101010101" pitchFamily="49" charset="-122"/>
              </a:rPr>
              <a:t>使用旧版办公平台账号登陆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endParaRPr lang="en-US" altLang="zh-CN" sz="2400" dirty="0">
              <a:ea typeface="黑体" panose="02010609060101010101" pitchFamily="49" charset="-122"/>
            </a:endParaRPr>
          </a:p>
          <a:p>
            <a:r>
              <a:rPr lang="zh-CN" altLang="en-US" sz="2400" dirty="0">
                <a:ea typeface="黑体" panose="02010609060101010101" pitchFamily="49" charset="-122"/>
              </a:rPr>
              <a:t>所内师生或联培学生初始账号：邮箱或者中文名，初始密码：身份证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b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</a:b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所外人员或忘记密码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未开通文献推荐栏目：联系网络中心电话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: (010)82649095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Email: zhoumb@iphy.ac.cn</a:t>
            </a:r>
          </a:p>
          <a:p>
            <a:endParaRPr lang="en-US" altLang="zh-CN" sz="2400" dirty="0"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测试账号与密码：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用户名：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test1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密码：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Ks25Xh27*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定期重置数据，勿上传个人数据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667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0786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零样本学习：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示例：催化领域筛选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ORR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，关键词：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 oxygen reduction reaction/ORR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筛选出大部分都是与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ORR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相关的文献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061D74-7141-139A-930F-7DE6B2EF0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59" y="2099469"/>
            <a:ext cx="7261005" cy="461798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3BADF4A-7ACE-74DC-1A4A-F6C9F4996E4F}"/>
              </a:ext>
            </a:extLst>
          </p:cNvPr>
          <p:cNvSpPr/>
          <p:nvPr/>
        </p:nvSpPr>
        <p:spPr>
          <a:xfrm>
            <a:off x="7916116" y="2871784"/>
            <a:ext cx="365244" cy="216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FF4C46-326A-5726-39D5-C6333B0BD79F}"/>
              </a:ext>
            </a:extLst>
          </p:cNvPr>
          <p:cNvSpPr/>
          <p:nvPr/>
        </p:nvSpPr>
        <p:spPr>
          <a:xfrm>
            <a:off x="5066523" y="4944999"/>
            <a:ext cx="365244" cy="216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9B1412-38D9-9737-C92A-1DC1BC603129}"/>
              </a:ext>
            </a:extLst>
          </p:cNvPr>
          <p:cNvSpPr/>
          <p:nvPr/>
        </p:nvSpPr>
        <p:spPr>
          <a:xfrm>
            <a:off x="4761723" y="6165304"/>
            <a:ext cx="2610985" cy="216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D1155A2-69E1-19EF-2EA7-8D5B025F32DB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860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87879" y="899140"/>
            <a:ext cx="11139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零样本学习：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示例：仪器领域筛选超快（时间分辨）电子显微镜，关键词：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ultrafast electron microscopy/diffraction  high spatial temporal resolution ultrafast carrier dynamics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筛选出大部分都是与超快电镜相关的文献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A13613B-AF43-790D-0138-54700E1B8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65" y="2397428"/>
            <a:ext cx="6854035" cy="43470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6227E9A-5237-17D4-35EA-A79A92B65CCE}"/>
              </a:ext>
            </a:extLst>
          </p:cNvPr>
          <p:cNvSpPr/>
          <p:nvPr/>
        </p:nvSpPr>
        <p:spPr>
          <a:xfrm>
            <a:off x="7039098" y="5742388"/>
            <a:ext cx="2064646" cy="216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0A00F27-F5E5-8B65-8160-60A65C127E74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979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797431" y="764704"/>
            <a:ext cx="111395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零样本学习是未来发展趋势，除非关键词准确性较差，未来新增标签全部以零样本学习上线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将类别名称，英文关键词按照下面示例发送至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hlinkClick r:id="rId3"/>
              </a:rPr>
              <a:t>sywu@iphy.ac.cn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一般有数据情况下第二天即可更新）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不太好的示例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超导：高温超导可能存在问题（可以改善）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固态电池：定义不明确无法筛选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高能量密度正极：定义不明确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正确示例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拓扑领域 类别名称：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Weyl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半金属 英文关键词：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Weyl semimetal</a:t>
            </a: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热电领域 类别名称：热电制冷器件 英文关键词：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thermoelectric cooling devices/thermoelectric cooler</a:t>
            </a: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催化领域 类别名称：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ORR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英文关键词：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oxygen reduction reaction/ORR</a:t>
            </a:r>
          </a:p>
        </p:txBody>
      </p:sp>
      <p:sp>
        <p:nvSpPr>
          <p:cNvPr id="3" name="动作按钮: 转到主页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8DB2F26-DB04-84C6-0FEE-339E6934A805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15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新增标签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1076071" y="994742"/>
            <a:ext cx="102558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数据统计：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模型平均每天处理论文数据量在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1000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条以上，其中凝聚态物理每天数据量在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300-500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条，每周处理专利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1.5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万条。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2024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9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日到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日，模型共处理文献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8267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条，平均每天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1181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条，其中凝聚态物理文献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2393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条，平均每天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342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条。共处理美国授权专利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6739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条，申请专利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5793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条，欧洲专利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2191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条，欧美专利中凝聚态物理共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1001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条。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2024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日首次测试，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2024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日，第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万条数据上传至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MatElab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平台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，预计未来年处理文献和专利数目近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100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万条，上传</a:t>
            </a: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</a:rPr>
              <a:t>MatElab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近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50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万条。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目前模型处理时间平均每天在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30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分钟以内，有大量空余算力，可满足全世界所有凝聚态物理、材料学在文献推荐和化学式提取的需求。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968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C1DAEF-ABE8-8B5C-40EE-3948F1AA7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4" y="5547587"/>
            <a:ext cx="7805795" cy="10020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0457CCA-43F3-94CD-051A-67E2F0F67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4" y="4158373"/>
            <a:ext cx="7805795" cy="9703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193E22-EE92-D09C-5CBF-2C2F66A32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4" y="2871325"/>
            <a:ext cx="7805795" cy="9429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C276532-EE55-C451-355C-11198AED104C}"/>
              </a:ext>
            </a:extLst>
          </p:cNvPr>
          <p:cNvSpPr txBox="1"/>
          <p:nvPr/>
        </p:nvSpPr>
        <p:spPr>
          <a:xfrm>
            <a:off x="2880291" y="1344499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latin typeface="Arial" panose="020B0604020202020204" pitchFamily="34" charset="0"/>
                <a:ea typeface="黑体" panose="02010609060101010101" pitchFamily="49" charset="-122"/>
              </a:rPr>
              <a:t>谢       谢</a:t>
            </a:r>
            <a:endParaRPr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2020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账号相关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1065985" y="1001780"/>
            <a:ext cx="991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登录界面（网页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hlinkClick r:id="rId3"/>
              </a:rPr>
              <a:t>https://in.iphy.ac.cn/eln/#/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   登录后首页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761C50-1847-8C8C-F649-293ACEE7B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7" y="1757276"/>
            <a:ext cx="3882614" cy="40054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42F489-B590-6554-5BAD-7C56B2C81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6" y="1823878"/>
            <a:ext cx="7631502" cy="4032342"/>
          </a:xfrm>
          <a:prstGeom prst="rect">
            <a:avLst/>
          </a:prstGeom>
        </p:spPr>
      </p:pic>
      <p:sp>
        <p:nvSpPr>
          <p:cNvPr id="3" name="动作按钮: 转到主页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A6C443D-03FF-21F8-4ABC-A134E1F7CD39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1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1065984" y="1001780"/>
            <a:ext cx="10470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选择最左边文献推荐栏目或者网址（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hlinkClick r:id="rId3"/>
              </a:rPr>
              <a:t>https://in.iphy.ac.cn/eln/#/recusertype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A1C059-06DF-D1E0-5AF5-905D6F5B7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30" y="1615077"/>
            <a:ext cx="9437298" cy="49199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50D343C-6524-1818-BCA2-7B14A271A6C4}"/>
              </a:ext>
            </a:extLst>
          </p:cNvPr>
          <p:cNvSpPr/>
          <p:nvPr/>
        </p:nvSpPr>
        <p:spPr>
          <a:xfrm>
            <a:off x="1391728" y="4140679"/>
            <a:ext cx="1127185" cy="8798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C9E519E-2F8D-96D1-3F17-62AB9E0C90B1}"/>
              </a:ext>
            </a:extLst>
          </p:cNvPr>
          <p:cNvCxnSpPr>
            <a:cxnSpLocks/>
          </p:cNvCxnSpPr>
          <p:nvPr/>
        </p:nvCxnSpPr>
        <p:spPr>
          <a:xfrm flipH="1">
            <a:off x="2127849" y="2334883"/>
            <a:ext cx="92015" cy="15872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动作按钮: 转到主页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BF08B2D-8E5B-EDF2-7E6F-C31D168A170D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33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985471" y="950022"/>
            <a:ext cx="1064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订阅个人感兴趣的标签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点击右上角♥后弹出订阅标签，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该标签为多层次选择，选好后点击右下角确定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BC7AD4-19BD-D05D-B0D5-1D67DC689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51" y="1897809"/>
            <a:ext cx="9437298" cy="491993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F26CB57-67C8-FC9E-E4EF-D7127162427E}"/>
              </a:ext>
            </a:extLst>
          </p:cNvPr>
          <p:cNvSpPr/>
          <p:nvPr/>
        </p:nvSpPr>
        <p:spPr>
          <a:xfrm>
            <a:off x="9023230" y="2283125"/>
            <a:ext cx="1782793" cy="2990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4372D00-30C8-D98D-AC90-9357F193E10D}"/>
              </a:ext>
            </a:extLst>
          </p:cNvPr>
          <p:cNvCxnSpPr>
            <a:cxnSpLocks/>
          </p:cNvCxnSpPr>
          <p:nvPr/>
        </p:nvCxnSpPr>
        <p:spPr>
          <a:xfrm>
            <a:off x="4207329" y="1781019"/>
            <a:ext cx="4585863" cy="6918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0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300079" y="962661"/>
            <a:ext cx="1159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订阅个人感兴趣的标签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点击右上角♥后弹出订阅标签，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可搜索，标签为多层次结构，选好后点击右下角确定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7142A6-B56C-B94B-5017-B491C6BA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7" y="2041296"/>
            <a:ext cx="5161050" cy="45744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EBEABB-5CB4-01FB-DCCE-E90E97F38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17" y="1947108"/>
            <a:ext cx="5856016" cy="4762791"/>
          </a:xfrm>
          <a:prstGeom prst="rect">
            <a:avLst/>
          </a:prstGeom>
        </p:spPr>
      </p:pic>
      <p:sp>
        <p:nvSpPr>
          <p:cNvPr id="3" name="动作按钮: 转到主页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8B230E5-C316-E5DE-2517-C5D8E989B273}"/>
              </a:ext>
            </a:extLst>
          </p:cNvPr>
          <p:cNvSpPr/>
          <p:nvPr/>
        </p:nvSpPr>
        <p:spPr>
          <a:xfrm>
            <a:off x="11202838" y="6038733"/>
            <a:ext cx="621102" cy="62948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02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959FF6-CCEA-7A96-D53C-79A4A5776E41}"/>
              </a:ext>
            </a:extLst>
          </p:cNvPr>
          <p:cNvCxnSpPr>
            <a:cxnSpLocks/>
          </p:cNvCxnSpPr>
          <p:nvPr/>
        </p:nvCxnSpPr>
        <p:spPr>
          <a:xfrm>
            <a:off x="695400" y="692696"/>
            <a:ext cx="1101722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575D9F7A-2DA6-A3B1-F53B-36667F97D085}"/>
              </a:ext>
            </a:extLst>
          </p:cNvPr>
          <p:cNvSpPr/>
          <p:nvPr/>
        </p:nvSpPr>
        <p:spPr>
          <a:xfrm>
            <a:off x="287119" y="224787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文本框 41">
            <a:extLst>
              <a:ext uri="{FF2B5EF4-FFF2-40B4-BE49-F238E27FC236}">
                <a16:creationId xmlns:a16="http://schemas.microsoft.com/office/drawing/2014/main" id="{0D8531EB-7DAC-3187-CDD4-735F193D1A2A}"/>
              </a:ext>
            </a:extLst>
          </p:cNvPr>
          <p:cNvSpPr txBox="1"/>
          <p:nvPr/>
        </p:nvSpPr>
        <p:spPr>
          <a:xfrm>
            <a:off x="287118" y="21664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468884-853E-25A8-7AE8-CD2072BBF369}"/>
              </a:ext>
            </a:extLst>
          </p:cNvPr>
          <p:cNvSpPr/>
          <p:nvPr/>
        </p:nvSpPr>
        <p:spPr>
          <a:xfrm>
            <a:off x="1694246" y="242287"/>
            <a:ext cx="251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文献推荐栏目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9B5555-9618-8E59-9639-94709CC50E7B}"/>
              </a:ext>
            </a:extLst>
          </p:cNvPr>
          <p:cNvSpPr txBox="1"/>
          <p:nvPr/>
        </p:nvSpPr>
        <p:spPr>
          <a:xfrm>
            <a:off x="927962" y="899140"/>
            <a:ext cx="1064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订阅个人感兴趣的期刊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专利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点击左数第二列上角♥后弹出期刊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专利列表，默认为全选，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可搜索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88D7DC-DCF4-5E4D-E134-A453C37A7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32" y="1821276"/>
            <a:ext cx="9437298" cy="4919934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E4384B3-F6AA-FDD4-4BE2-0929CEF04C23}"/>
              </a:ext>
            </a:extLst>
          </p:cNvPr>
          <p:cNvCxnSpPr>
            <a:cxnSpLocks/>
          </p:cNvCxnSpPr>
          <p:nvPr/>
        </p:nvCxnSpPr>
        <p:spPr>
          <a:xfrm>
            <a:off x="4008410" y="1892061"/>
            <a:ext cx="46007" cy="6383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36BC8438-83D9-C5C4-3EFA-4319FF463DB5}"/>
              </a:ext>
            </a:extLst>
          </p:cNvPr>
          <p:cNvSpPr/>
          <p:nvPr/>
        </p:nvSpPr>
        <p:spPr>
          <a:xfrm>
            <a:off x="3922142" y="2530415"/>
            <a:ext cx="285189" cy="264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3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2007</Words>
  <Application>Microsoft Office PowerPoint</Application>
  <PresentationFormat>宽屏</PresentationFormat>
  <Paragraphs>349</Paragraphs>
  <Slides>44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1" baseType="lpstr">
      <vt:lpstr>等线</vt:lpstr>
      <vt:lpstr>等线 Light</vt:lpstr>
      <vt:lpstr>黑体</vt:lpstr>
      <vt:lpstr>微软雅黑</vt:lpstr>
      <vt:lpstr>Arial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思远 吴</dc:creator>
  <cp:lastModifiedBy>思远 吴</cp:lastModifiedBy>
  <cp:revision>37</cp:revision>
  <dcterms:created xsi:type="dcterms:W3CDTF">2024-04-16T03:55:00Z</dcterms:created>
  <dcterms:modified xsi:type="dcterms:W3CDTF">2024-09-12T06:49:25Z</dcterms:modified>
</cp:coreProperties>
</file>